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60" r:id="rId3"/>
    <p:sldId id="258" r:id="rId4"/>
    <p:sldId id="259" r:id="rId5"/>
    <p:sldId id="264" r:id="rId6"/>
    <p:sldId id="265" r:id="rId7"/>
    <p:sldId id="266" r:id="rId8"/>
    <p:sldId id="267" r:id="rId9"/>
    <p:sldId id="268" r:id="rId10"/>
    <p:sldId id="269" r:id="rId11"/>
    <p:sldId id="261" r:id="rId12"/>
    <p:sldId id="263" r:id="rId13"/>
    <p:sldId id="270" r:id="rId14"/>
    <p:sldId id="271" r:id="rId15"/>
    <p:sldId id="272" r:id="rId16"/>
  </p:sldIdLst>
  <p:sldSz cx="12192000" cy="6858000"/>
  <p:notesSz cx="6858000" cy="9144000"/>
  <p:defaultTextStyle>
    <a:defPPr>
      <a:defRPr lang="sr-Latn-R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iramonika" initials="m" lastIdx="1" clrIdx="0">
    <p:extLst>
      <p:ext uri="{19B8F6BF-5375-455C-9EA6-DF929625EA0E}">
        <p15:presenceInfo xmlns:p15="http://schemas.microsoft.com/office/powerpoint/2012/main" userId="moiramonik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CC0000"/>
    <a:srgbClr val="FF9933"/>
    <a:srgbClr val="FF99FF"/>
    <a:srgbClr val="CC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43" autoAdjust="0"/>
    <p:restoredTop sz="94660"/>
  </p:normalViewPr>
  <p:slideViewPr>
    <p:cSldViewPr snapToGrid="0">
      <p:cViewPr varScale="1">
        <p:scale>
          <a:sx n="80" d="100"/>
          <a:sy n="80" d="100"/>
        </p:scale>
        <p:origin x="67" y="19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r-H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561F00-7E52-495D-9A66-AB0C3AEFD1A7}" type="datetimeFigureOut">
              <a:rPr lang="hr-HR" smtClean="0"/>
              <a:t>14.2.2023.</a:t>
            </a:fld>
            <a:endParaRPr lang="hr-H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r-H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r-H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0AB949-7467-4278-91FB-1309B1A9A4C9}" type="slidenum">
              <a:rPr lang="hr-HR" smtClean="0"/>
              <a:t>‹#›</a:t>
            </a:fld>
            <a:endParaRPr lang="hr-HR"/>
          </a:p>
        </p:txBody>
      </p:sp>
    </p:spTree>
    <p:extLst>
      <p:ext uri="{BB962C8B-B14F-4D97-AF65-F5344CB8AC3E}">
        <p14:creationId xmlns:p14="http://schemas.microsoft.com/office/powerpoint/2010/main" val="1016366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HR"/>
          </a:p>
        </p:txBody>
      </p:sp>
      <p:sp>
        <p:nvSpPr>
          <p:cNvPr id="4" name="Slide Number Placeholder 3"/>
          <p:cNvSpPr>
            <a:spLocks noGrp="1"/>
          </p:cNvSpPr>
          <p:nvPr>
            <p:ph type="sldNum" sz="quarter" idx="10"/>
          </p:nvPr>
        </p:nvSpPr>
        <p:spPr/>
        <p:txBody>
          <a:bodyPr/>
          <a:lstStyle/>
          <a:p>
            <a:fld id="{B30AB949-7467-4278-91FB-1309B1A9A4C9}" type="slidenum">
              <a:rPr lang="hr-HR" smtClean="0"/>
              <a:t>4</a:t>
            </a:fld>
            <a:endParaRPr lang="hr-HR"/>
          </a:p>
        </p:txBody>
      </p:sp>
    </p:spTree>
    <p:extLst>
      <p:ext uri="{BB962C8B-B14F-4D97-AF65-F5344CB8AC3E}">
        <p14:creationId xmlns:p14="http://schemas.microsoft.com/office/powerpoint/2010/main" val="2258526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hr-H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hr-HR"/>
          </a:p>
        </p:txBody>
      </p:sp>
      <p:sp>
        <p:nvSpPr>
          <p:cNvPr id="4" name="Date Placeholder 3"/>
          <p:cNvSpPr>
            <a:spLocks noGrp="1"/>
          </p:cNvSpPr>
          <p:nvPr>
            <p:ph type="dt" sz="half" idx="10"/>
          </p:nvPr>
        </p:nvSpPr>
        <p:spPr/>
        <p:txBody>
          <a:bodyPr/>
          <a:lstStyle/>
          <a:p>
            <a:fld id="{2777DB39-454C-4B1F-97A2-DD8BA4617968}" type="datetimeFigureOut">
              <a:rPr lang="hr-HR" smtClean="0"/>
              <a:t>14.2.2023.</a:t>
            </a:fld>
            <a:endParaRPr lang="hr-HR"/>
          </a:p>
        </p:txBody>
      </p:sp>
      <p:sp>
        <p:nvSpPr>
          <p:cNvPr id="5" name="Footer Placeholder 4"/>
          <p:cNvSpPr>
            <a:spLocks noGrp="1"/>
          </p:cNvSpPr>
          <p:nvPr>
            <p:ph type="ftr" sz="quarter" idx="11"/>
          </p:nvPr>
        </p:nvSpPr>
        <p:spPr/>
        <p:txBody>
          <a:bodyPr/>
          <a:lstStyle/>
          <a:p>
            <a:endParaRPr lang="hr-HR"/>
          </a:p>
        </p:txBody>
      </p:sp>
      <p:sp>
        <p:nvSpPr>
          <p:cNvPr id="6" name="Slide Number Placeholder 5"/>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471193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r-H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4" name="Date Placeholder 3"/>
          <p:cNvSpPr>
            <a:spLocks noGrp="1"/>
          </p:cNvSpPr>
          <p:nvPr>
            <p:ph type="dt" sz="half" idx="10"/>
          </p:nvPr>
        </p:nvSpPr>
        <p:spPr/>
        <p:txBody>
          <a:bodyPr/>
          <a:lstStyle/>
          <a:p>
            <a:fld id="{2777DB39-454C-4B1F-97A2-DD8BA4617968}" type="datetimeFigureOut">
              <a:rPr lang="hr-HR" smtClean="0"/>
              <a:t>14.2.2023.</a:t>
            </a:fld>
            <a:endParaRPr lang="hr-HR"/>
          </a:p>
        </p:txBody>
      </p:sp>
      <p:sp>
        <p:nvSpPr>
          <p:cNvPr id="5" name="Footer Placeholder 4"/>
          <p:cNvSpPr>
            <a:spLocks noGrp="1"/>
          </p:cNvSpPr>
          <p:nvPr>
            <p:ph type="ftr" sz="quarter" idx="11"/>
          </p:nvPr>
        </p:nvSpPr>
        <p:spPr/>
        <p:txBody>
          <a:bodyPr/>
          <a:lstStyle/>
          <a:p>
            <a:endParaRPr lang="hr-HR"/>
          </a:p>
        </p:txBody>
      </p:sp>
      <p:sp>
        <p:nvSpPr>
          <p:cNvPr id="6" name="Slide Number Placeholder 5"/>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13078896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hr-H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4" name="Date Placeholder 3"/>
          <p:cNvSpPr>
            <a:spLocks noGrp="1"/>
          </p:cNvSpPr>
          <p:nvPr>
            <p:ph type="dt" sz="half" idx="10"/>
          </p:nvPr>
        </p:nvSpPr>
        <p:spPr/>
        <p:txBody>
          <a:bodyPr/>
          <a:lstStyle/>
          <a:p>
            <a:fld id="{2777DB39-454C-4B1F-97A2-DD8BA4617968}" type="datetimeFigureOut">
              <a:rPr lang="hr-HR" smtClean="0"/>
              <a:t>14.2.2023.</a:t>
            </a:fld>
            <a:endParaRPr lang="hr-HR"/>
          </a:p>
        </p:txBody>
      </p:sp>
      <p:sp>
        <p:nvSpPr>
          <p:cNvPr id="5" name="Footer Placeholder 4"/>
          <p:cNvSpPr>
            <a:spLocks noGrp="1"/>
          </p:cNvSpPr>
          <p:nvPr>
            <p:ph type="ftr" sz="quarter" idx="11"/>
          </p:nvPr>
        </p:nvSpPr>
        <p:spPr/>
        <p:txBody>
          <a:bodyPr/>
          <a:lstStyle/>
          <a:p>
            <a:endParaRPr lang="hr-HR"/>
          </a:p>
        </p:txBody>
      </p:sp>
      <p:sp>
        <p:nvSpPr>
          <p:cNvPr id="6" name="Slide Number Placeholder 5"/>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3633799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r-H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4" name="Date Placeholder 3"/>
          <p:cNvSpPr>
            <a:spLocks noGrp="1"/>
          </p:cNvSpPr>
          <p:nvPr>
            <p:ph type="dt" sz="half" idx="10"/>
          </p:nvPr>
        </p:nvSpPr>
        <p:spPr/>
        <p:txBody>
          <a:bodyPr/>
          <a:lstStyle/>
          <a:p>
            <a:fld id="{2777DB39-454C-4B1F-97A2-DD8BA4617968}" type="datetimeFigureOut">
              <a:rPr lang="hr-HR" smtClean="0"/>
              <a:t>14.2.2023.</a:t>
            </a:fld>
            <a:endParaRPr lang="hr-HR"/>
          </a:p>
        </p:txBody>
      </p:sp>
      <p:sp>
        <p:nvSpPr>
          <p:cNvPr id="5" name="Footer Placeholder 4"/>
          <p:cNvSpPr>
            <a:spLocks noGrp="1"/>
          </p:cNvSpPr>
          <p:nvPr>
            <p:ph type="ftr" sz="quarter" idx="11"/>
          </p:nvPr>
        </p:nvSpPr>
        <p:spPr/>
        <p:txBody>
          <a:bodyPr/>
          <a:lstStyle/>
          <a:p>
            <a:endParaRPr lang="hr-HR"/>
          </a:p>
        </p:txBody>
      </p:sp>
      <p:sp>
        <p:nvSpPr>
          <p:cNvPr id="6" name="Slide Number Placeholder 5"/>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339257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hr-H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77DB39-454C-4B1F-97A2-DD8BA4617968}" type="datetimeFigureOut">
              <a:rPr lang="hr-HR" smtClean="0"/>
              <a:t>14.2.2023.</a:t>
            </a:fld>
            <a:endParaRPr lang="hr-HR"/>
          </a:p>
        </p:txBody>
      </p:sp>
      <p:sp>
        <p:nvSpPr>
          <p:cNvPr id="5" name="Footer Placeholder 4"/>
          <p:cNvSpPr>
            <a:spLocks noGrp="1"/>
          </p:cNvSpPr>
          <p:nvPr>
            <p:ph type="ftr" sz="quarter" idx="11"/>
          </p:nvPr>
        </p:nvSpPr>
        <p:spPr/>
        <p:txBody>
          <a:bodyPr/>
          <a:lstStyle/>
          <a:p>
            <a:endParaRPr lang="hr-HR"/>
          </a:p>
        </p:txBody>
      </p:sp>
      <p:sp>
        <p:nvSpPr>
          <p:cNvPr id="6" name="Slide Number Placeholder 5"/>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30433659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r-H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5" name="Date Placeholder 4"/>
          <p:cNvSpPr>
            <a:spLocks noGrp="1"/>
          </p:cNvSpPr>
          <p:nvPr>
            <p:ph type="dt" sz="half" idx="10"/>
          </p:nvPr>
        </p:nvSpPr>
        <p:spPr/>
        <p:txBody>
          <a:bodyPr/>
          <a:lstStyle/>
          <a:p>
            <a:fld id="{2777DB39-454C-4B1F-97A2-DD8BA4617968}" type="datetimeFigureOut">
              <a:rPr lang="hr-HR" smtClean="0"/>
              <a:t>14.2.2023.</a:t>
            </a:fld>
            <a:endParaRPr lang="hr-HR"/>
          </a:p>
        </p:txBody>
      </p:sp>
      <p:sp>
        <p:nvSpPr>
          <p:cNvPr id="6" name="Footer Placeholder 5"/>
          <p:cNvSpPr>
            <a:spLocks noGrp="1"/>
          </p:cNvSpPr>
          <p:nvPr>
            <p:ph type="ftr" sz="quarter" idx="11"/>
          </p:nvPr>
        </p:nvSpPr>
        <p:spPr/>
        <p:txBody>
          <a:bodyPr/>
          <a:lstStyle/>
          <a:p>
            <a:endParaRPr lang="hr-HR"/>
          </a:p>
        </p:txBody>
      </p:sp>
      <p:sp>
        <p:nvSpPr>
          <p:cNvPr id="7" name="Slide Number Placeholder 6"/>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23769775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hr-H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7" name="Date Placeholder 6"/>
          <p:cNvSpPr>
            <a:spLocks noGrp="1"/>
          </p:cNvSpPr>
          <p:nvPr>
            <p:ph type="dt" sz="half" idx="10"/>
          </p:nvPr>
        </p:nvSpPr>
        <p:spPr/>
        <p:txBody>
          <a:bodyPr/>
          <a:lstStyle/>
          <a:p>
            <a:fld id="{2777DB39-454C-4B1F-97A2-DD8BA4617968}" type="datetimeFigureOut">
              <a:rPr lang="hr-HR" smtClean="0"/>
              <a:t>14.2.2023.</a:t>
            </a:fld>
            <a:endParaRPr lang="hr-HR"/>
          </a:p>
        </p:txBody>
      </p:sp>
      <p:sp>
        <p:nvSpPr>
          <p:cNvPr id="8" name="Footer Placeholder 7"/>
          <p:cNvSpPr>
            <a:spLocks noGrp="1"/>
          </p:cNvSpPr>
          <p:nvPr>
            <p:ph type="ftr" sz="quarter" idx="11"/>
          </p:nvPr>
        </p:nvSpPr>
        <p:spPr/>
        <p:txBody>
          <a:bodyPr/>
          <a:lstStyle/>
          <a:p>
            <a:endParaRPr lang="hr-HR"/>
          </a:p>
        </p:txBody>
      </p:sp>
      <p:sp>
        <p:nvSpPr>
          <p:cNvPr id="9" name="Slide Number Placeholder 8"/>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1796555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r-HR"/>
          </a:p>
        </p:txBody>
      </p:sp>
      <p:sp>
        <p:nvSpPr>
          <p:cNvPr id="3" name="Date Placeholder 2"/>
          <p:cNvSpPr>
            <a:spLocks noGrp="1"/>
          </p:cNvSpPr>
          <p:nvPr>
            <p:ph type="dt" sz="half" idx="10"/>
          </p:nvPr>
        </p:nvSpPr>
        <p:spPr/>
        <p:txBody>
          <a:bodyPr/>
          <a:lstStyle/>
          <a:p>
            <a:fld id="{2777DB39-454C-4B1F-97A2-DD8BA4617968}" type="datetimeFigureOut">
              <a:rPr lang="hr-HR" smtClean="0"/>
              <a:t>14.2.2023.</a:t>
            </a:fld>
            <a:endParaRPr lang="hr-HR"/>
          </a:p>
        </p:txBody>
      </p:sp>
      <p:sp>
        <p:nvSpPr>
          <p:cNvPr id="4" name="Footer Placeholder 3"/>
          <p:cNvSpPr>
            <a:spLocks noGrp="1"/>
          </p:cNvSpPr>
          <p:nvPr>
            <p:ph type="ftr" sz="quarter" idx="11"/>
          </p:nvPr>
        </p:nvSpPr>
        <p:spPr/>
        <p:txBody>
          <a:bodyPr/>
          <a:lstStyle/>
          <a:p>
            <a:endParaRPr lang="hr-HR"/>
          </a:p>
        </p:txBody>
      </p:sp>
      <p:sp>
        <p:nvSpPr>
          <p:cNvPr id="5" name="Slide Number Placeholder 4"/>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3362339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77DB39-454C-4B1F-97A2-DD8BA4617968}" type="datetimeFigureOut">
              <a:rPr lang="hr-HR" smtClean="0"/>
              <a:t>14.2.2023.</a:t>
            </a:fld>
            <a:endParaRPr lang="hr-HR"/>
          </a:p>
        </p:txBody>
      </p:sp>
      <p:sp>
        <p:nvSpPr>
          <p:cNvPr id="3" name="Footer Placeholder 2"/>
          <p:cNvSpPr>
            <a:spLocks noGrp="1"/>
          </p:cNvSpPr>
          <p:nvPr>
            <p:ph type="ftr" sz="quarter" idx="11"/>
          </p:nvPr>
        </p:nvSpPr>
        <p:spPr/>
        <p:txBody>
          <a:bodyPr/>
          <a:lstStyle/>
          <a:p>
            <a:endParaRPr lang="hr-HR"/>
          </a:p>
        </p:txBody>
      </p:sp>
      <p:sp>
        <p:nvSpPr>
          <p:cNvPr id="4" name="Slide Number Placeholder 3"/>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1189781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r-H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77DB39-454C-4B1F-97A2-DD8BA4617968}" type="datetimeFigureOut">
              <a:rPr lang="hr-HR" smtClean="0"/>
              <a:t>14.2.2023.</a:t>
            </a:fld>
            <a:endParaRPr lang="hr-HR"/>
          </a:p>
        </p:txBody>
      </p:sp>
      <p:sp>
        <p:nvSpPr>
          <p:cNvPr id="6" name="Footer Placeholder 5"/>
          <p:cNvSpPr>
            <a:spLocks noGrp="1"/>
          </p:cNvSpPr>
          <p:nvPr>
            <p:ph type="ftr" sz="quarter" idx="11"/>
          </p:nvPr>
        </p:nvSpPr>
        <p:spPr/>
        <p:txBody>
          <a:bodyPr/>
          <a:lstStyle/>
          <a:p>
            <a:endParaRPr lang="hr-HR"/>
          </a:p>
        </p:txBody>
      </p:sp>
      <p:sp>
        <p:nvSpPr>
          <p:cNvPr id="7" name="Slide Number Placeholder 6"/>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2310102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r-H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r-H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77DB39-454C-4B1F-97A2-DD8BA4617968}" type="datetimeFigureOut">
              <a:rPr lang="hr-HR" smtClean="0"/>
              <a:t>14.2.2023.</a:t>
            </a:fld>
            <a:endParaRPr lang="hr-HR"/>
          </a:p>
        </p:txBody>
      </p:sp>
      <p:sp>
        <p:nvSpPr>
          <p:cNvPr id="6" name="Footer Placeholder 5"/>
          <p:cNvSpPr>
            <a:spLocks noGrp="1"/>
          </p:cNvSpPr>
          <p:nvPr>
            <p:ph type="ftr" sz="quarter" idx="11"/>
          </p:nvPr>
        </p:nvSpPr>
        <p:spPr/>
        <p:txBody>
          <a:bodyPr/>
          <a:lstStyle/>
          <a:p>
            <a:endParaRPr lang="hr-HR"/>
          </a:p>
        </p:txBody>
      </p:sp>
      <p:sp>
        <p:nvSpPr>
          <p:cNvPr id="7" name="Slide Number Placeholder 6"/>
          <p:cNvSpPr>
            <a:spLocks noGrp="1"/>
          </p:cNvSpPr>
          <p:nvPr>
            <p:ph type="sldNum" sz="quarter" idx="12"/>
          </p:nvPr>
        </p:nvSpPr>
        <p:spPr/>
        <p:txBody>
          <a:bodyPr/>
          <a:lstStyle/>
          <a:p>
            <a:fld id="{C930FF38-96C6-4C64-891F-84F702B04D20}" type="slidenum">
              <a:rPr lang="hr-HR" smtClean="0"/>
              <a:t>‹#›</a:t>
            </a:fld>
            <a:endParaRPr lang="hr-HR"/>
          </a:p>
        </p:txBody>
      </p:sp>
    </p:spTree>
    <p:extLst>
      <p:ext uri="{BB962C8B-B14F-4D97-AF65-F5344CB8AC3E}">
        <p14:creationId xmlns:p14="http://schemas.microsoft.com/office/powerpoint/2010/main" val="165730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hr-H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r-H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77DB39-454C-4B1F-97A2-DD8BA4617968}" type="datetimeFigureOut">
              <a:rPr lang="hr-HR" smtClean="0"/>
              <a:t>14.2.2023.</a:t>
            </a:fld>
            <a:endParaRPr lang="hr-H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r-H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30FF38-96C6-4C64-891F-84F702B04D20}" type="slidenum">
              <a:rPr lang="hr-HR" smtClean="0"/>
              <a:t>‹#›</a:t>
            </a:fld>
            <a:endParaRPr lang="hr-HR"/>
          </a:p>
        </p:txBody>
      </p:sp>
    </p:spTree>
    <p:extLst>
      <p:ext uri="{BB962C8B-B14F-4D97-AF65-F5344CB8AC3E}">
        <p14:creationId xmlns:p14="http://schemas.microsoft.com/office/powerpoint/2010/main" val="26710551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r-Latn-R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hyperlink" Target="https://flexbooks.ck12.org/cbook/ck-12-cbse-maths-class-7/section/14.1/primary/lesson/introduction-to-symmetry/?fbclid=IwAR3BN0RnvOlVORysJbtJCvLpygKiY4EvF6F_JRgaK2QdeWU5qQz2CkWxRgM" TargetMode="External"/><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hyperlink" Target="https://brilliant.org/wiki/symmetry-group/?fbclid=IwAR2CpkRN6f-QoaNjxGTCvJc9OZRIwF7iuClk_i45h_PaV6qYq9N3Glq0ukI" TargetMode="External"/><Relationship Id="rId5" Type="http://schemas.openxmlformats.org/officeDocument/2006/relationships/hyperlink" Target="https://www2.math.upenn.edu/~mlazar/math170/notes07.pdf?fbclid=IwAR23dJ3m2Utnr7q5kcVXEVf3PuRrCubS-342Bd33NWSZjyIU6t6r3Nqly5o" TargetMode="External"/><Relationship Id="rId4" Type="http://schemas.openxmlformats.org/officeDocument/2006/relationships/hyperlink" Target="https://zir.nsk.hr/islandora/object/mathri:247/datastream/PDF/view?fbclid=IwAR04aSdyX7TWPXJNwcHl8P5Os6NFbPJRa8-QLw59AC25_coTXPhTxNMEb9Q"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098"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p>
        </p:txBody>
      </p:sp>
      <p:cxnSp>
        <p:nvCxnSpPr>
          <p:cNvPr id="9" name="Straight Connector 8"/>
          <p:cNvCxnSpPr/>
          <p:nvPr/>
        </p:nvCxnSpPr>
        <p:spPr>
          <a:xfrm flipV="1">
            <a:off x="1772870" y="736063"/>
            <a:ext cx="8614064" cy="20781"/>
          </a:xfrm>
          <a:prstGeom prst="line">
            <a:avLst/>
          </a:prstGeom>
          <a:ln>
            <a:solidFill>
              <a:schemeClr val="bg1"/>
            </a:solidFill>
          </a:ln>
          <a:effectLst>
            <a:glow rad="228600">
              <a:schemeClr val="bg1">
                <a:alpha val="40000"/>
              </a:schemeClr>
            </a:glow>
          </a:effectLst>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2"/>
          <a:stretch>
            <a:fillRect/>
          </a:stretch>
        </p:blipFill>
        <p:spPr>
          <a:xfrm>
            <a:off x="1788968" y="6370278"/>
            <a:ext cx="9083827" cy="487722"/>
          </a:xfrm>
          <a:prstGeom prst="rect">
            <a:avLst/>
          </a:prstGeom>
        </p:spPr>
      </p:pic>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t="2168" r="-194" b="1847"/>
          <a:stretch/>
        </p:blipFill>
        <p:spPr>
          <a:xfrm>
            <a:off x="1040921" y="935833"/>
            <a:ext cx="10077962" cy="5434445"/>
          </a:xfrm>
          <a:prstGeom prst="rect">
            <a:avLst/>
          </a:prstGeom>
          <a:effectLst>
            <a:glow>
              <a:schemeClr val="bg1"/>
            </a:glow>
          </a:effectLst>
        </p:spPr>
      </p:pic>
      <p:sp>
        <p:nvSpPr>
          <p:cNvPr id="12" name="Rectangle 11"/>
          <p:cNvSpPr/>
          <p:nvPr/>
        </p:nvSpPr>
        <p:spPr>
          <a:xfrm>
            <a:off x="5947722" y="935832"/>
            <a:ext cx="264359" cy="54344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p>
        </p:txBody>
      </p:sp>
    </p:spTree>
    <p:extLst>
      <p:ext uri="{BB962C8B-B14F-4D97-AF65-F5344CB8AC3E}">
        <p14:creationId xmlns:p14="http://schemas.microsoft.com/office/powerpoint/2010/main" val="2207350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effectLst>
            <a:glow rad="228600">
              <a:schemeClr val="accent2">
                <a:satMod val="175000"/>
                <a:alpha val="40000"/>
              </a:schemeClr>
            </a:glo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p>
        </p:txBody>
      </p:sp>
      <p:sp>
        <p:nvSpPr>
          <p:cNvPr id="5" name="TextBox 4"/>
          <p:cNvSpPr txBox="1"/>
          <p:nvPr/>
        </p:nvSpPr>
        <p:spPr>
          <a:xfrm>
            <a:off x="2739737" y="3697067"/>
            <a:ext cx="2670464" cy="1200329"/>
          </a:xfrm>
          <a:prstGeom prst="rect">
            <a:avLst/>
          </a:prstGeom>
          <a:noFill/>
          <a:ln>
            <a:solidFill>
              <a:schemeClr val="bg1"/>
            </a:solidFill>
          </a:ln>
          <a:effectLst/>
        </p:spPr>
        <p:txBody>
          <a:bodyPr wrap="square" rtlCol="0">
            <a:spAutoFit/>
          </a:bodyPr>
          <a:lstStyle/>
          <a:p>
            <a:pPr marL="285750" indent="-285750">
              <a:buFont typeface="Arial" panose="020B0604020202020204" pitchFamily="34" charset="0"/>
              <a:buChar char="•"/>
            </a:pPr>
            <a:r>
              <a:rPr lang="hr-HR" dirty="0">
                <a:solidFill>
                  <a:schemeClr val="bg1"/>
                </a:solidFill>
              </a:rPr>
              <a:t>Zamislite kvadrat koji ima stranicu dužine 2 cm. Tražimo njegovu cikličku simetriju</a:t>
            </a:r>
          </a:p>
        </p:txBody>
      </p:sp>
      <p:sp>
        <p:nvSpPr>
          <p:cNvPr id="6" name="TextBox 5"/>
          <p:cNvSpPr txBox="1"/>
          <p:nvPr/>
        </p:nvSpPr>
        <p:spPr>
          <a:xfrm>
            <a:off x="6712527" y="3674189"/>
            <a:ext cx="2410691" cy="923330"/>
          </a:xfrm>
          <a:prstGeom prst="rect">
            <a:avLst/>
          </a:prstGeom>
          <a:noFill/>
          <a:ln>
            <a:solidFill>
              <a:schemeClr val="bg1"/>
            </a:solidFill>
          </a:ln>
          <a:effectLst/>
        </p:spPr>
        <p:txBody>
          <a:bodyPr wrap="square" rtlCol="0">
            <a:spAutoFit/>
          </a:bodyPr>
          <a:lstStyle/>
          <a:p>
            <a:pPr marL="285750" indent="-285750">
              <a:buFont typeface="Arial" panose="020B0604020202020204" pitchFamily="34" charset="0"/>
              <a:buChar char="•"/>
            </a:pPr>
            <a:r>
              <a:rPr lang="hr-HR" dirty="0">
                <a:solidFill>
                  <a:schemeClr val="bg1"/>
                </a:solidFill>
              </a:rPr>
              <a:t>Nacrtaj kružnicu i pronađi točku centralne simetrije</a:t>
            </a:r>
            <a:endParaRPr lang="hr-HR" dirty="0"/>
          </a:p>
        </p:txBody>
      </p:sp>
      <p:sp>
        <p:nvSpPr>
          <p:cNvPr id="7" name="TextBox 6"/>
          <p:cNvSpPr txBox="1"/>
          <p:nvPr/>
        </p:nvSpPr>
        <p:spPr>
          <a:xfrm>
            <a:off x="3465367" y="186857"/>
            <a:ext cx="4935682" cy="1200329"/>
          </a:xfrm>
          <a:prstGeom prst="rect">
            <a:avLst/>
          </a:prstGeom>
          <a:noFill/>
        </p:spPr>
        <p:txBody>
          <a:bodyPr wrap="square" rtlCol="0">
            <a:spAutoFit/>
          </a:bodyPr>
          <a:lstStyle/>
          <a:p>
            <a:r>
              <a:rPr lang="hr-HR" sz="3600" dirty="0">
                <a:solidFill>
                  <a:schemeClr val="bg1">
                    <a:lumMod val="95000"/>
                  </a:schemeClr>
                </a:solidFill>
                <a:effectLst>
                  <a:glow rad="228600">
                    <a:srgbClr val="FF0000">
                      <a:alpha val="40000"/>
                    </a:srgbClr>
                  </a:glow>
                </a:effectLst>
              </a:rPr>
              <a:t>CIKLIČKA I CENTRALNA 	SIMETRIJA</a:t>
            </a:r>
          </a:p>
        </p:txBody>
      </p:sp>
      <p:sp>
        <p:nvSpPr>
          <p:cNvPr id="8" name="TextBox 7"/>
          <p:cNvSpPr txBox="1"/>
          <p:nvPr/>
        </p:nvSpPr>
        <p:spPr>
          <a:xfrm>
            <a:off x="2095500" y="1756064"/>
            <a:ext cx="8001000" cy="1200329"/>
          </a:xfrm>
          <a:prstGeom prst="rect">
            <a:avLst/>
          </a:prstGeom>
          <a:noFill/>
          <a:ln>
            <a:solidFill>
              <a:schemeClr val="bg1"/>
            </a:solidFill>
          </a:ln>
          <a:effectLst>
            <a:glow rad="228600">
              <a:schemeClr val="bg1">
                <a:lumMod val="75000"/>
                <a:alpha val="40000"/>
              </a:schemeClr>
            </a:glow>
          </a:effectLst>
        </p:spPr>
        <p:txBody>
          <a:bodyPr wrap="square" rtlCol="0">
            <a:spAutoFit/>
          </a:bodyPr>
          <a:lstStyle/>
          <a:p>
            <a:r>
              <a:rPr lang="hr-HR" dirty="0">
                <a:solidFill>
                  <a:schemeClr val="bg1"/>
                </a:solidFill>
              </a:rPr>
              <a:t>razlika između cikličke i centralne simetrije je u tome što ciklička simetrija uključuje rotaciju figure, dok centralna simetrija uključuje preslikavanje figure kroz središte. Ukratko, ciklička simetrija se odnosi na rotaciju figure, a centralna simetrija se odnosi na preslikavanje figure</a:t>
            </a:r>
          </a:p>
        </p:txBody>
      </p:sp>
    </p:spTree>
    <p:extLst>
      <p:ext uri="{BB962C8B-B14F-4D97-AF65-F5344CB8AC3E}">
        <p14:creationId xmlns:p14="http://schemas.microsoft.com/office/powerpoint/2010/main" val="1330528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83128"/>
            <a:ext cx="12192000" cy="694112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p>
        </p:txBody>
      </p:sp>
      <p:sp>
        <p:nvSpPr>
          <p:cNvPr id="6" name="TextBox 5"/>
          <p:cNvSpPr txBox="1"/>
          <p:nvPr/>
        </p:nvSpPr>
        <p:spPr>
          <a:xfrm>
            <a:off x="1430480" y="44021"/>
            <a:ext cx="4665520" cy="400110"/>
          </a:xfrm>
          <a:prstGeom prst="rect">
            <a:avLst/>
          </a:prstGeom>
          <a:solidFill>
            <a:schemeClr val="bg1"/>
          </a:solidFill>
        </p:spPr>
        <p:txBody>
          <a:bodyPr wrap="square" rtlCol="0">
            <a:spAutoFit/>
          </a:bodyPr>
          <a:lstStyle/>
          <a:p>
            <a:r>
              <a:rPr lang="hr-HR" sz="2000" u="sng" dirty="0">
                <a:effectLst>
                  <a:glow rad="101600">
                    <a:schemeClr val="bg1">
                      <a:alpha val="60000"/>
                    </a:schemeClr>
                  </a:glow>
                </a:effectLst>
                <a:latin typeface="Goudy Old Style" panose="02020502050305020303" pitchFamily="18" charset="0"/>
              </a:rPr>
              <a:t>Primjena grupe simetrija u matematici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77446" y="748014"/>
            <a:ext cx="5323609" cy="4867383"/>
          </a:xfrm>
          <a:prstGeom prst="rect">
            <a:avLst/>
          </a:prstGeom>
        </p:spPr>
      </p:pic>
      <p:sp>
        <p:nvSpPr>
          <p:cNvPr id="9" name="TextBox 8"/>
          <p:cNvSpPr txBox="1"/>
          <p:nvPr/>
        </p:nvSpPr>
        <p:spPr>
          <a:xfrm>
            <a:off x="415636" y="571279"/>
            <a:ext cx="6037119" cy="5355312"/>
          </a:xfrm>
          <a:prstGeom prst="rect">
            <a:avLst/>
          </a:prstGeom>
          <a:noFill/>
        </p:spPr>
        <p:txBody>
          <a:bodyPr wrap="square" rtlCol="0">
            <a:spAutoFit/>
          </a:bodyPr>
          <a:lstStyle/>
          <a:p>
            <a:r>
              <a:rPr lang="hr-HR" u="sng" dirty="0">
                <a:solidFill>
                  <a:schemeClr val="bg1">
                    <a:lumMod val="75000"/>
                  </a:schemeClr>
                </a:solidFill>
                <a:effectLst>
                  <a:glow rad="228600">
                    <a:schemeClr val="accent2">
                      <a:satMod val="175000"/>
                      <a:alpha val="40000"/>
                    </a:schemeClr>
                  </a:glow>
                </a:effectLst>
              </a:rPr>
              <a:t>Teorija grupa</a:t>
            </a:r>
            <a:r>
              <a:rPr lang="hr-HR" dirty="0">
                <a:solidFill>
                  <a:schemeClr val="bg1"/>
                </a:solidFill>
              </a:rPr>
              <a:t>: Grupe simetrija su ključne za proučavanje teorije grupa, koja je matematička disciplina koja se bavi opisivanjem simetrije u matematičkim objektima. </a:t>
            </a:r>
          </a:p>
          <a:p>
            <a:endParaRPr lang="hr-HR" dirty="0">
              <a:solidFill>
                <a:schemeClr val="bg1"/>
              </a:solidFill>
            </a:endParaRPr>
          </a:p>
          <a:p>
            <a:r>
              <a:rPr lang="hr-HR" u="sng" dirty="0">
                <a:solidFill>
                  <a:schemeClr val="bg1">
                    <a:lumMod val="65000"/>
                  </a:schemeClr>
                </a:solidFill>
                <a:effectLst>
                  <a:glow rad="228600">
                    <a:schemeClr val="accent2">
                      <a:satMod val="175000"/>
                      <a:alpha val="40000"/>
                    </a:schemeClr>
                  </a:glow>
                </a:effectLst>
              </a:rPr>
              <a:t>Geometrija</a:t>
            </a:r>
            <a:r>
              <a:rPr lang="hr-HR" dirty="0">
                <a:solidFill>
                  <a:schemeClr val="bg1"/>
                </a:solidFill>
              </a:rPr>
              <a:t>: Grupe simetrija se koriste za proučavanje simetrije u geometriji, uključujući simetriju objekata kao što su krugovi, kvadrati, trokuti i sl. </a:t>
            </a:r>
          </a:p>
          <a:p>
            <a:endParaRPr lang="hr-HR" dirty="0">
              <a:solidFill>
                <a:schemeClr val="bg1"/>
              </a:solidFill>
            </a:endParaRPr>
          </a:p>
          <a:p>
            <a:r>
              <a:rPr lang="hr-HR" u="sng" dirty="0">
                <a:solidFill>
                  <a:schemeClr val="bg1">
                    <a:lumMod val="65000"/>
                  </a:schemeClr>
                </a:solidFill>
                <a:effectLst>
                  <a:glow rad="228600">
                    <a:schemeClr val="accent2">
                      <a:satMod val="175000"/>
                      <a:alpha val="40000"/>
                    </a:schemeClr>
                  </a:glow>
                </a:effectLst>
              </a:rPr>
              <a:t>Rješavanje jednadžbi</a:t>
            </a:r>
            <a:r>
              <a:rPr lang="hr-HR" dirty="0">
                <a:solidFill>
                  <a:schemeClr val="bg1"/>
                </a:solidFill>
              </a:rPr>
              <a:t>: Grupe simetrija se koriste u rješavanju matematičkih jednadžbi, posebno u linearnim i nelinearnim jednadžbama. </a:t>
            </a:r>
          </a:p>
          <a:p>
            <a:endParaRPr lang="hr-HR" dirty="0">
              <a:solidFill>
                <a:schemeClr val="bg1"/>
              </a:solidFill>
            </a:endParaRPr>
          </a:p>
          <a:p>
            <a:r>
              <a:rPr lang="hr-HR" u="sng" dirty="0">
                <a:solidFill>
                  <a:schemeClr val="bg1">
                    <a:lumMod val="65000"/>
                  </a:schemeClr>
                </a:solidFill>
                <a:effectLst>
                  <a:glow rad="228600">
                    <a:schemeClr val="accent2">
                      <a:satMod val="175000"/>
                      <a:alpha val="40000"/>
                    </a:schemeClr>
                  </a:glow>
                </a:effectLst>
              </a:rPr>
              <a:t>Klasifikacija objekata</a:t>
            </a:r>
            <a:r>
              <a:rPr lang="hr-HR" dirty="0">
                <a:solidFill>
                  <a:schemeClr val="bg1"/>
                </a:solidFill>
              </a:rPr>
              <a:t>: Grupe simetrija se koriste za klasifikaciju različitih tipova matematičkih objekata, kao što su grupe, prstenovi, polja i sl. </a:t>
            </a:r>
          </a:p>
          <a:p>
            <a:endParaRPr lang="hr-HR" dirty="0">
              <a:solidFill>
                <a:schemeClr val="bg1"/>
              </a:solidFill>
            </a:endParaRPr>
          </a:p>
          <a:p>
            <a:r>
              <a:rPr lang="hr-HR" u="sng" dirty="0">
                <a:solidFill>
                  <a:schemeClr val="bg1">
                    <a:lumMod val="65000"/>
                  </a:schemeClr>
                </a:solidFill>
                <a:effectLst>
                  <a:glow rad="228600">
                    <a:schemeClr val="accent2">
                      <a:satMod val="175000"/>
                      <a:alpha val="40000"/>
                    </a:schemeClr>
                  </a:glow>
                </a:effectLst>
              </a:rPr>
              <a:t>Topologija</a:t>
            </a:r>
            <a:r>
              <a:rPr lang="hr-HR" dirty="0">
                <a:solidFill>
                  <a:schemeClr val="bg1"/>
                </a:solidFill>
              </a:rPr>
              <a:t>: Grupe simetrija se također koriste u proučavanju topologije, koja se bavi opisivanjem simetrije u neprekidnim objektima, poput krivulja i površina.</a:t>
            </a:r>
          </a:p>
        </p:txBody>
      </p:sp>
      <p:sp>
        <p:nvSpPr>
          <p:cNvPr id="10" name="TextBox 9"/>
          <p:cNvSpPr txBox="1"/>
          <p:nvPr/>
        </p:nvSpPr>
        <p:spPr>
          <a:xfrm>
            <a:off x="415636" y="5792131"/>
            <a:ext cx="11180618" cy="1200329"/>
          </a:xfrm>
          <a:prstGeom prst="rect">
            <a:avLst/>
          </a:prstGeom>
          <a:noFill/>
        </p:spPr>
        <p:txBody>
          <a:bodyPr wrap="square" rtlCol="0">
            <a:spAutoFit/>
          </a:bodyPr>
          <a:lstStyle/>
          <a:p>
            <a:endParaRPr lang="hr-HR" dirty="0">
              <a:solidFill>
                <a:schemeClr val="bg1"/>
              </a:solidFill>
            </a:endParaRPr>
          </a:p>
          <a:p>
            <a:r>
              <a:rPr lang="hr-HR" dirty="0">
                <a:solidFill>
                  <a:schemeClr val="bg1"/>
                </a:solidFill>
              </a:rPr>
              <a:t> U matematici, grupe simetrija imaju ključnu ulogu u opisivanju simetrije i klasifikaciji matematičkih objekata, što ih čini važnim alatom u mnogim disciplinama matematike.</a:t>
            </a:r>
          </a:p>
          <a:p>
            <a:endParaRPr lang="hr-HR" dirty="0"/>
          </a:p>
        </p:txBody>
      </p:sp>
    </p:spTree>
    <p:extLst>
      <p:ext uri="{BB962C8B-B14F-4D97-AF65-F5344CB8AC3E}">
        <p14:creationId xmlns:p14="http://schemas.microsoft.com/office/powerpoint/2010/main" val="1844887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p>
        </p:txBody>
      </p:sp>
      <p:pic>
        <p:nvPicPr>
          <p:cNvPr id="7" name="Picture 6"/>
          <p:cNvPicPr>
            <a:picLocks noChangeAspect="1"/>
          </p:cNvPicPr>
          <p:nvPr/>
        </p:nvPicPr>
        <p:blipFill rotWithShape="1">
          <a:blip r:embed="rId2"/>
          <a:srcRect t="11314" b="9249"/>
          <a:stretch/>
        </p:blipFill>
        <p:spPr>
          <a:xfrm>
            <a:off x="0" y="3823854"/>
            <a:ext cx="12192000" cy="3034146"/>
          </a:xfrm>
          <a:prstGeom prst="rect">
            <a:avLst/>
          </a:prstGeom>
        </p:spPr>
      </p:pic>
      <p:sp>
        <p:nvSpPr>
          <p:cNvPr id="8" name="TextBox 7"/>
          <p:cNvSpPr txBox="1"/>
          <p:nvPr/>
        </p:nvSpPr>
        <p:spPr>
          <a:xfrm>
            <a:off x="4345130" y="97033"/>
            <a:ext cx="3501737" cy="830997"/>
          </a:xfrm>
          <a:prstGeom prst="rect">
            <a:avLst/>
          </a:prstGeom>
          <a:noFill/>
        </p:spPr>
        <p:txBody>
          <a:bodyPr wrap="square" rtlCol="0">
            <a:spAutoFit/>
          </a:bodyPr>
          <a:lstStyle/>
          <a:p>
            <a:r>
              <a:rPr lang="hr-HR" sz="4800" dirty="0">
                <a:solidFill>
                  <a:srgbClr val="C00000"/>
                </a:solidFill>
                <a:effectLst>
                  <a:glow rad="228600">
                    <a:schemeClr val="bg1">
                      <a:alpha val="40000"/>
                    </a:schemeClr>
                  </a:glow>
                </a:effectLst>
                <a:latin typeface="Goudy Old Style" panose="02020502050305020303" pitchFamily="18" charset="0"/>
              </a:rPr>
              <a:t>ZAKLJUČAK</a:t>
            </a:r>
          </a:p>
        </p:txBody>
      </p:sp>
      <p:sp>
        <p:nvSpPr>
          <p:cNvPr id="2" name="TextBox 1"/>
          <p:cNvSpPr txBox="1"/>
          <p:nvPr/>
        </p:nvSpPr>
        <p:spPr>
          <a:xfrm>
            <a:off x="197426" y="1025062"/>
            <a:ext cx="11797146" cy="1200329"/>
          </a:xfrm>
          <a:prstGeom prst="rect">
            <a:avLst/>
          </a:prstGeom>
          <a:noFill/>
        </p:spPr>
        <p:txBody>
          <a:bodyPr wrap="square" rtlCol="0">
            <a:spAutoFit/>
          </a:bodyPr>
          <a:lstStyle/>
          <a:p>
            <a:r>
              <a:rPr lang="hr-HR" dirty="0">
                <a:solidFill>
                  <a:schemeClr val="bg1"/>
                </a:solidFill>
              </a:rPr>
              <a:t>Grupe simetrija su fascinantne konstrukcije koje nas podsjećaju na čudesnu ljepotu i jednostavnost matematičke strukture. One su ključne za razumijevanje mnogih matematičkih objekata i korištene su u širokom spektru područja matematike. Korištenjem grupa simetrija, matematičari su sposobni riješiti složene probleme s lakoćom i dostići nova otkrića. Grupe simetrija su pravi primjer kako matematika može biti lijepa, jednostavna i snažna u isto vrijeme.</a:t>
            </a:r>
          </a:p>
        </p:txBody>
      </p:sp>
      <p:sp>
        <p:nvSpPr>
          <p:cNvPr id="3" name="TextBox 2"/>
          <p:cNvSpPr txBox="1"/>
          <p:nvPr/>
        </p:nvSpPr>
        <p:spPr>
          <a:xfrm>
            <a:off x="197426" y="2346526"/>
            <a:ext cx="11523518" cy="1477328"/>
          </a:xfrm>
          <a:prstGeom prst="rect">
            <a:avLst/>
          </a:prstGeom>
          <a:noFill/>
        </p:spPr>
        <p:txBody>
          <a:bodyPr wrap="square" rtlCol="0">
            <a:spAutoFit/>
          </a:bodyPr>
          <a:lstStyle/>
          <a:p>
            <a:r>
              <a:rPr lang="hr-HR" dirty="0">
                <a:solidFill>
                  <a:schemeClr val="bg1"/>
                </a:solidFill>
              </a:rPr>
              <a:t>Neizmjerno važne u razvoju matematike i njihovo istraživanje nam otvara nova vrata u svijet matematičke čarolije. Njihova primjena u različitim područjima, poput geometrije, topologije, i fizike, pokazuje njihov snažn i neograničeni potencijal. Studiranje grupa simetrija omogućuje nam da shvatimo kako matematičke strukture povezuju različite područja i kako su oni ključni za rješavanje složenih problema u svijetu oko nas. Zahvaljujući grupa simetrija, matematika postaje sve više izvor inspiracije i otkrića</a:t>
            </a:r>
          </a:p>
        </p:txBody>
      </p:sp>
    </p:spTree>
    <p:extLst>
      <p:ext uri="{BB962C8B-B14F-4D97-AF65-F5344CB8AC3E}">
        <p14:creationId xmlns:p14="http://schemas.microsoft.com/office/powerpoint/2010/main" val="3194813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2667001" y="-2667002"/>
            <a:ext cx="6858000" cy="12192001"/>
          </a:xfrm>
          <a:prstGeom prst="rect">
            <a:avLst/>
          </a:prstGeom>
        </p:spPr>
      </p:pic>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1" t="10909" r="688" b="24090"/>
          <a:stretch/>
        </p:blipFill>
        <p:spPr>
          <a:xfrm>
            <a:off x="3617228" y="299529"/>
            <a:ext cx="4417219" cy="625893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8" name="Diagonal Stripe 7"/>
          <p:cNvSpPr/>
          <p:nvPr/>
        </p:nvSpPr>
        <p:spPr>
          <a:xfrm rot="20157720">
            <a:off x="3004164" y="434612"/>
            <a:ext cx="1226127" cy="469398"/>
          </a:xfrm>
          <a:prstGeom prst="diagStrip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solidFill>
                <a:schemeClr val="tx1"/>
              </a:solidFill>
            </a:endParaRPr>
          </a:p>
        </p:txBody>
      </p:sp>
      <p:pic>
        <p:nvPicPr>
          <p:cNvPr id="9" name="Picture 8"/>
          <p:cNvPicPr>
            <a:picLocks noChangeAspect="1"/>
          </p:cNvPicPr>
          <p:nvPr/>
        </p:nvPicPr>
        <p:blipFill>
          <a:blip r:embed="rId4"/>
          <a:stretch>
            <a:fillRect/>
          </a:stretch>
        </p:blipFill>
        <p:spPr>
          <a:xfrm>
            <a:off x="7858945" y="5744982"/>
            <a:ext cx="1066892" cy="963251"/>
          </a:xfrm>
          <a:prstGeom prst="rect">
            <a:avLst/>
          </a:prstGeom>
        </p:spPr>
      </p:pic>
    </p:spTree>
    <p:extLst>
      <p:ext uri="{BB962C8B-B14F-4D97-AF65-F5344CB8AC3E}">
        <p14:creationId xmlns:p14="http://schemas.microsoft.com/office/powerpoint/2010/main" val="2458690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 y="0"/>
            <a:ext cx="12192000" cy="685800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H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4011" y="-103412"/>
            <a:ext cx="6929140" cy="4312227"/>
          </a:xfrm>
          <a:prstGeom prst="rect">
            <a:avLst/>
          </a:prstGeom>
        </p:spPr>
      </p:pic>
      <p:pic>
        <p:nvPicPr>
          <p:cNvPr id="10" name="Picture 9"/>
          <p:cNvPicPr>
            <a:picLocks noChangeAspect="1"/>
          </p:cNvPicPr>
          <p:nvPr/>
        </p:nvPicPr>
        <p:blipFill>
          <a:blip r:embed="rId3"/>
          <a:stretch>
            <a:fillRect/>
          </a:stretch>
        </p:blipFill>
        <p:spPr>
          <a:xfrm flipH="1">
            <a:off x="-665017" y="-103412"/>
            <a:ext cx="6816680" cy="4312227"/>
          </a:xfrm>
          <a:prstGeom prst="rect">
            <a:avLst/>
          </a:prstGeom>
        </p:spPr>
      </p:pic>
      <p:sp>
        <p:nvSpPr>
          <p:cNvPr id="5" name="TextBox 4"/>
          <p:cNvSpPr txBox="1"/>
          <p:nvPr/>
        </p:nvSpPr>
        <p:spPr>
          <a:xfrm>
            <a:off x="4570981" y="804421"/>
            <a:ext cx="3522518" cy="769441"/>
          </a:xfrm>
          <a:prstGeom prst="rect">
            <a:avLst/>
          </a:prstGeom>
          <a:noFill/>
        </p:spPr>
        <p:txBody>
          <a:bodyPr wrap="square" rtlCol="0">
            <a:spAutoFit/>
          </a:bodyPr>
          <a:lstStyle/>
          <a:p>
            <a:r>
              <a:rPr lang="hr-HR" sz="4400" u="sng" dirty="0">
                <a:effectLst>
                  <a:glow rad="101600">
                    <a:schemeClr val="bg1">
                      <a:alpha val="60000"/>
                    </a:schemeClr>
                  </a:glow>
                </a:effectLst>
              </a:rPr>
              <a:t>LITERATURA</a:t>
            </a:r>
          </a:p>
        </p:txBody>
      </p:sp>
      <p:sp>
        <p:nvSpPr>
          <p:cNvPr id="6" name="TextBox 5"/>
          <p:cNvSpPr txBox="1"/>
          <p:nvPr/>
        </p:nvSpPr>
        <p:spPr>
          <a:xfrm>
            <a:off x="2500743" y="2378282"/>
            <a:ext cx="7190509" cy="3970318"/>
          </a:xfrm>
          <a:prstGeom prst="rect">
            <a:avLst/>
          </a:prstGeom>
          <a:noFill/>
          <a:ln>
            <a:solidFill>
              <a:schemeClr val="bg1"/>
            </a:solidFill>
          </a:ln>
          <a:effectLst>
            <a:glow rad="101600">
              <a:schemeClr val="bg1">
                <a:alpha val="60000"/>
              </a:schemeClr>
            </a:glow>
          </a:effectLst>
        </p:spPr>
        <p:txBody>
          <a:bodyPr wrap="square" rtlCol="0">
            <a:spAutoFit/>
          </a:bodyPr>
          <a:lstStyle/>
          <a:p>
            <a:pPr marL="285750" indent="-285750">
              <a:buFont typeface="Arial" panose="020B0604020202020204" pitchFamily="34" charset="0"/>
              <a:buChar char="•"/>
            </a:pPr>
            <a:r>
              <a:rPr lang="hr-HR" dirty="0">
                <a:solidFill>
                  <a:schemeClr val="bg1"/>
                </a:solidFill>
                <a:hlinkClick r:id="rId4"/>
              </a:rPr>
              <a:t>https://zir.nsk.hr/islandora/object/mathri:247/datastream/PDF/view?fbclid=IwAR04aSdyX7TWPXJNwcHl8P5Os6NFbPJRa8-QLw59AC25_coTXPhTxNMEb9Q</a:t>
            </a:r>
            <a:endParaRPr lang="hr-HR" dirty="0">
              <a:solidFill>
                <a:schemeClr val="bg1"/>
              </a:solidFill>
            </a:endParaRPr>
          </a:p>
          <a:p>
            <a:pPr marL="285750" indent="-285750">
              <a:buFont typeface="Arial" panose="020B0604020202020204" pitchFamily="34" charset="0"/>
              <a:buChar char="•"/>
            </a:pPr>
            <a:r>
              <a:rPr lang="hr-HR" dirty="0">
                <a:solidFill>
                  <a:schemeClr val="bg1"/>
                </a:solidFill>
                <a:hlinkClick r:id="rId5"/>
              </a:rPr>
              <a:t>https://www2.math.upenn.edu/~mlazar/math170/notes07.pdf?fbclid=IwAR23dJ3m2Utnr7q5kcVXEVf3PuRrCubS-342Bd33NWSZjyIU6t6r3Nqly5o</a:t>
            </a:r>
            <a:endParaRPr lang="hr-HR" dirty="0">
              <a:solidFill>
                <a:schemeClr val="bg1"/>
              </a:solidFill>
            </a:endParaRPr>
          </a:p>
          <a:p>
            <a:pPr marL="285750" indent="-285750">
              <a:buFont typeface="Arial" panose="020B0604020202020204" pitchFamily="34" charset="0"/>
              <a:buChar char="•"/>
            </a:pPr>
            <a:r>
              <a:rPr lang="hr-HR" dirty="0">
                <a:solidFill>
                  <a:schemeClr val="bg1"/>
                </a:solidFill>
                <a:hlinkClick r:id="rId6"/>
              </a:rPr>
              <a:t>https://brilliant.org/wiki/symmetry-group/?fbclid=IwAR2CpkRN6f-QoaNjxGTCvJc9OZRIwF7iuClk_i45h_PaV6qYq9N3Glq0ukI</a:t>
            </a:r>
            <a:endParaRPr lang="hr-HR" dirty="0">
              <a:solidFill>
                <a:schemeClr val="bg1"/>
              </a:solidFill>
            </a:endParaRPr>
          </a:p>
          <a:p>
            <a:pPr marL="285750" indent="-285750">
              <a:buFont typeface="Arial" panose="020B0604020202020204" pitchFamily="34" charset="0"/>
              <a:buChar char="•"/>
            </a:pPr>
            <a:r>
              <a:rPr lang="hr-HR" dirty="0">
                <a:solidFill>
                  <a:schemeClr val="bg1"/>
                </a:solidFill>
                <a:hlinkClick r:id="rId7"/>
              </a:rPr>
              <a:t>https://flexbooks.ck12.org/cbook/ck-12-cbse-maths-class-7/section/14.1/primary/lesson/introduction-to-symmetry/?fbclid=IwAR3BN0RnvOlVORysJbtJCvLpygKiY4EvF6F_JRgaK2QdeWU5qQz2CkWxRgM</a:t>
            </a:r>
            <a:endParaRPr lang="hr-HR" dirty="0">
              <a:solidFill>
                <a:schemeClr val="bg1"/>
              </a:solidFill>
            </a:endParaRPr>
          </a:p>
          <a:p>
            <a:pPr marL="285750" indent="-285750">
              <a:buFont typeface="Arial" panose="020B0604020202020204" pitchFamily="34" charset="0"/>
              <a:buChar char="•"/>
            </a:pPr>
            <a:endParaRPr lang="hr-HR" dirty="0">
              <a:solidFill>
                <a:schemeClr val="bg1"/>
              </a:solidFill>
            </a:endParaRPr>
          </a:p>
          <a:p>
            <a:pPr marL="285750" indent="-285750">
              <a:buFont typeface="Arial" panose="020B0604020202020204" pitchFamily="34" charset="0"/>
              <a:buChar char="•"/>
            </a:pPr>
            <a:endParaRPr lang="hr-HR" dirty="0">
              <a:solidFill>
                <a:schemeClr val="bg1"/>
              </a:solidFill>
            </a:endParaRPr>
          </a:p>
        </p:txBody>
      </p:sp>
    </p:spTree>
    <p:extLst>
      <p:ext uri="{BB962C8B-B14F-4D97-AF65-F5344CB8AC3E}">
        <p14:creationId xmlns:p14="http://schemas.microsoft.com/office/powerpoint/2010/main" val="756294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147093-2527-3817-65F2-E47C1C5D9294}"/>
              </a:ext>
            </a:extLst>
          </p:cNvPr>
          <p:cNvSpPr>
            <a:spLocks noGrp="1"/>
          </p:cNvSpPr>
          <p:nvPr>
            <p:ph idx="1"/>
          </p:nvPr>
        </p:nvSpPr>
        <p:spPr/>
        <p:txBody>
          <a:bodyPr/>
          <a:lstStyle/>
          <a:p>
            <a:r>
              <a:rPr lang="hr-HR" dirty="0">
                <a:solidFill>
                  <a:schemeClr val="bg1"/>
                </a:solidFill>
              </a:rPr>
              <a:t>Napravili: Monika Čekada, Moira Čekada, Dajana Kovačević, Noa Cetina i Fabijan Ivančić.</a:t>
            </a:r>
            <a:endParaRPr lang="en-US" dirty="0">
              <a:solidFill>
                <a:schemeClr val="bg1"/>
              </a:solidFill>
            </a:endParaRPr>
          </a:p>
        </p:txBody>
      </p:sp>
    </p:spTree>
    <p:extLst>
      <p:ext uri="{BB962C8B-B14F-4D97-AF65-F5344CB8AC3E}">
        <p14:creationId xmlns:p14="http://schemas.microsoft.com/office/powerpoint/2010/main" val="2667833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271664"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solidFill>
                <a:schemeClr val="tx1"/>
              </a:solidFill>
            </a:endParaRPr>
          </a:p>
        </p:txBody>
      </p:sp>
      <p:sp>
        <p:nvSpPr>
          <p:cNvPr id="5" name="TextBox 4"/>
          <p:cNvSpPr txBox="1"/>
          <p:nvPr/>
        </p:nvSpPr>
        <p:spPr>
          <a:xfrm>
            <a:off x="4538466" y="766732"/>
            <a:ext cx="3846997" cy="5632311"/>
          </a:xfrm>
          <a:prstGeom prst="rect">
            <a:avLst/>
          </a:prstGeom>
          <a:noFill/>
        </p:spPr>
        <p:txBody>
          <a:bodyPr wrap="square" rtlCol="0">
            <a:spAutoFit/>
          </a:bodyPr>
          <a:lstStyle/>
          <a:p>
            <a:pPr marL="285750" indent="-285750">
              <a:buFont typeface="Wingdings" panose="05000000000000000000" pitchFamily="2" charset="2"/>
              <a:buChar char="q"/>
            </a:pPr>
            <a:r>
              <a:rPr lang="hr-HR" sz="2000" dirty="0">
                <a:solidFill>
                  <a:schemeClr val="bg1"/>
                </a:solidFill>
                <a:latin typeface="Goudy Old Style" panose="02020502050305020303" pitchFamily="18" charset="0"/>
              </a:rPr>
              <a:t>Uvod u simetrije</a:t>
            </a:r>
          </a:p>
          <a:p>
            <a:pPr marL="285750" indent="-285750">
              <a:buFont typeface="Wingdings" panose="05000000000000000000" pitchFamily="2" charset="2"/>
              <a:buChar char="q"/>
            </a:pPr>
            <a:endParaRPr lang="hr-HR" sz="2000" dirty="0">
              <a:solidFill>
                <a:srgbClr val="FF9933"/>
              </a:solidFill>
              <a:latin typeface="Goudy Old Style" panose="02020502050305020303" pitchFamily="18" charset="0"/>
            </a:endParaRPr>
          </a:p>
          <a:p>
            <a:pPr marL="285750" indent="-285750">
              <a:buFont typeface="Wingdings" panose="05000000000000000000" pitchFamily="2" charset="2"/>
              <a:buChar char="q"/>
            </a:pPr>
            <a:r>
              <a:rPr lang="hr-HR" sz="2000" dirty="0">
                <a:solidFill>
                  <a:srgbClr val="FF3300"/>
                </a:solidFill>
                <a:latin typeface="Goudy Old Style" panose="02020502050305020303" pitchFamily="18" charset="0"/>
              </a:rPr>
              <a:t>Grupe simetrija</a:t>
            </a:r>
          </a:p>
          <a:p>
            <a:r>
              <a:rPr lang="hr-HR" sz="2000" dirty="0">
                <a:solidFill>
                  <a:srgbClr val="FF9933"/>
                </a:solidFill>
                <a:latin typeface="Goudy Old Style" panose="02020502050305020303" pitchFamily="18" charset="0"/>
              </a:rPr>
              <a:t> 	</a:t>
            </a:r>
            <a:r>
              <a:rPr lang="hr-HR" sz="2000" dirty="0">
                <a:solidFill>
                  <a:srgbClr val="FF3300"/>
                </a:solidFill>
                <a:latin typeface="+mj-lt"/>
              </a:rPr>
              <a:t>-translacijska simetrija</a:t>
            </a:r>
          </a:p>
          <a:p>
            <a:r>
              <a:rPr lang="hr-HR" sz="2000" dirty="0">
                <a:solidFill>
                  <a:srgbClr val="FF3300"/>
                </a:solidFill>
                <a:latin typeface="+mj-lt"/>
              </a:rPr>
              <a:t> 	-rotacijska simetrija</a:t>
            </a:r>
          </a:p>
          <a:p>
            <a:r>
              <a:rPr lang="hr-HR" sz="2000" dirty="0">
                <a:solidFill>
                  <a:srgbClr val="FF3300"/>
                </a:solidFill>
                <a:latin typeface="+mj-lt"/>
              </a:rPr>
              <a:t>	-simetrija refleksije</a:t>
            </a:r>
          </a:p>
          <a:p>
            <a:r>
              <a:rPr lang="hr-HR" sz="2000" dirty="0">
                <a:solidFill>
                  <a:srgbClr val="FF3300"/>
                </a:solidFill>
                <a:latin typeface="+mj-lt"/>
              </a:rPr>
              <a:t>	-simetrija dilatacije</a:t>
            </a:r>
          </a:p>
          <a:p>
            <a:r>
              <a:rPr lang="hr-HR" sz="2000" dirty="0">
                <a:solidFill>
                  <a:srgbClr val="FF3300"/>
                </a:solidFill>
                <a:latin typeface="+mj-lt"/>
              </a:rPr>
              <a:t>	-ciklička simetrija</a:t>
            </a:r>
          </a:p>
          <a:p>
            <a:r>
              <a:rPr lang="hr-HR" sz="2000" dirty="0">
                <a:solidFill>
                  <a:srgbClr val="FF3300"/>
                </a:solidFill>
                <a:latin typeface="+mj-lt"/>
              </a:rPr>
              <a:t>	-centralna simetrije</a:t>
            </a:r>
            <a:r>
              <a:rPr lang="hr-HR" sz="2000" dirty="0">
                <a:solidFill>
                  <a:srgbClr val="FF9933"/>
                </a:solidFill>
                <a:latin typeface="Goudy Old Style" panose="02020502050305020303" pitchFamily="18" charset="0"/>
              </a:rPr>
              <a:t>	</a:t>
            </a:r>
          </a:p>
          <a:p>
            <a:r>
              <a:rPr lang="hr-HR" sz="2000" dirty="0">
                <a:solidFill>
                  <a:srgbClr val="FF9933"/>
                </a:solidFill>
                <a:latin typeface="Goudy Old Style" panose="02020502050305020303" pitchFamily="18" charset="0"/>
              </a:rPr>
              <a:t>	</a:t>
            </a:r>
            <a:endParaRPr lang="hr-HR" sz="2000" dirty="0">
              <a:solidFill>
                <a:schemeClr val="bg1"/>
              </a:solidFill>
              <a:latin typeface="Goudy Old Style" panose="02020502050305020303" pitchFamily="18" charset="0"/>
            </a:endParaRPr>
          </a:p>
          <a:p>
            <a:pPr marL="285750" indent="-285750">
              <a:buFont typeface="Wingdings" panose="05000000000000000000" pitchFamily="2" charset="2"/>
              <a:buChar char="q"/>
            </a:pPr>
            <a:r>
              <a:rPr lang="hr-HR" sz="2000" dirty="0">
                <a:solidFill>
                  <a:schemeClr val="bg1">
                    <a:lumMod val="65000"/>
                  </a:schemeClr>
                </a:solidFill>
                <a:latin typeface="Goudy Old Style" panose="02020502050305020303" pitchFamily="18" charset="0"/>
              </a:rPr>
              <a:t>Primjena grupe simetrija u matematici </a:t>
            </a:r>
          </a:p>
          <a:p>
            <a:pPr marL="285750" indent="-285750">
              <a:buFont typeface="Wingdings" panose="05000000000000000000" pitchFamily="2" charset="2"/>
              <a:buChar char="q"/>
            </a:pPr>
            <a:endParaRPr lang="hr-HR" sz="2000" dirty="0">
              <a:solidFill>
                <a:schemeClr val="bg1">
                  <a:lumMod val="65000"/>
                </a:schemeClr>
              </a:solidFill>
              <a:latin typeface="Goudy Old Style" panose="02020502050305020303" pitchFamily="18" charset="0"/>
            </a:endParaRPr>
          </a:p>
          <a:p>
            <a:pPr marL="285750" indent="-285750">
              <a:buFont typeface="Wingdings" panose="05000000000000000000" pitchFamily="2" charset="2"/>
              <a:buChar char="q"/>
            </a:pPr>
            <a:r>
              <a:rPr lang="hr-HR" sz="2000" dirty="0">
                <a:solidFill>
                  <a:schemeClr val="bg1"/>
                </a:solidFill>
                <a:latin typeface="Goudy Old Style" panose="02020502050305020303" pitchFamily="18" charset="0"/>
              </a:rPr>
              <a:t>Zaključak</a:t>
            </a:r>
          </a:p>
          <a:p>
            <a:pPr marL="285750" indent="-285750">
              <a:buFont typeface="Wingdings" panose="05000000000000000000" pitchFamily="2" charset="2"/>
              <a:buChar char="q"/>
            </a:pPr>
            <a:endParaRPr lang="hr-HR" sz="2000" dirty="0">
              <a:solidFill>
                <a:schemeClr val="bg1"/>
              </a:solidFill>
              <a:latin typeface="Goudy Old Style" panose="02020502050305020303" pitchFamily="18" charset="0"/>
            </a:endParaRPr>
          </a:p>
          <a:p>
            <a:pPr marL="285750" indent="-285750">
              <a:buFont typeface="Wingdings" panose="05000000000000000000" pitchFamily="2" charset="2"/>
              <a:buChar char="q"/>
            </a:pPr>
            <a:r>
              <a:rPr lang="hr-HR" sz="2000" dirty="0">
                <a:solidFill>
                  <a:srgbClr val="FF3300"/>
                </a:solidFill>
                <a:latin typeface="Goudy Old Style" panose="02020502050305020303" pitchFamily="18" charset="0"/>
              </a:rPr>
              <a:t>Poster</a:t>
            </a:r>
          </a:p>
          <a:p>
            <a:pPr marL="285750" indent="-285750">
              <a:buFont typeface="Wingdings" panose="05000000000000000000" pitchFamily="2" charset="2"/>
              <a:buChar char="q"/>
            </a:pPr>
            <a:endParaRPr lang="hr-HR" sz="2000" dirty="0">
              <a:solidFill>
                <a:srgbClr val="FF99FF"/>
              </a:solidFill>
              <a:latin typeface="Goudy Old Style" panose="02020502050305020303" pitchFamily="18" charset="0"/>
            </a:endParaRPr>
          </a:p>
          <a:p>
            <a:pPr marL="285750" indent="-285750">
              <a:buFont typeface="Wingdings" panose="05000000000000000000" pitchFamily="2" charset="2"/>
              <a:buChar char="q"/>
            </a:pPr>
            <a:r>
              <a:rPr lang="hr-HR" sz="2000" dirty="0">
                <a:solidFill>
                  <a:schemeClr val="bg1">
                    <a:lumMod val="65000"/>
                  </a:schemeClr>
                </a:solidFill>
                <a:latin typeface="Goudy Old Style" panose="02020502050305020303" pitchFamily="18" charset="0"/>
              </a:rPr>
              <a:t>Literatura</a:t>
            </a:r>
          </a:p>
        </p:txBody>
      </p:sp>
      <p:sp>
        <p:nvSpPr>
          <p:cNvPr id="6" name="Half Frame 5"/>
          <p:cNvSpPr/>
          <p:nvPr/>
        </p:nvSpPr>
        <p:spPr>
          <a:xfrm>
            <a:off x="0" y="-20782"/>
            <a:ext cx="1839191" cy="1704109"/>
          </a:xfrm>
          <a:prstGeom prst="halfFrame">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hr-HR">
              <a:solidFill>
                <a:schemeClr val="tx1"/>
              </a:solidFill>
            </a:endParaRPr>
          </a:p>
        </p:txBody>
      </p:sp>
      <p:pic>
        <p:nvPicPr>
          <p:cNvPr id="3" name="Picture 2"/>
          <p:cNvPicPr>
            <a:picLocks noChangeAspect="1"/>
          </p:cNvPicPr>
          <p:nvPr/>
        </p:nvPicPr>
        <p:blipFill>
          <a:blip r:embed="rId2"/>
          <a:stretch>
            <a:fillRect/>
          </a:stretch>
        </p:blipFill>
        <p:spPr>
          <a:xfrm rot="16200000">
            <a:off x="-70109" y="5095548"/>
            <a:ext cx="1853345" cy="1713124"/>
          </a:xfrm>
          <a:prstGeom prst="rect">
            <a:avLst/>
          </a:prstGeom>
        </p:spPr>
      </p:pic>
      <p:pic>
        <p:nvPicPr>
          <p:cNvPr id="10" name="Picture 9"/>
          <p:cNvPicPr>
            <a:picLocks noChangeAspect="1"/>
          </p:cNvPicPr>
          <p:nvPr/>
        </p:nvPicPr>
        <p:blipFill>
          <a:blip r:embed="rId2"/>
          <a:stretch>
            <a:fillRect/>
          </a:stretch>
        </p:blipFill>
        <p:spPr>
          <a:xfrm rot="10800000">
            <a:off x="10433906" y="5155268"/>
            <a:ext cx="1853345" cy="1713124"/>
          </a:xfrm>
          <a:prstGeom prst="rect">
            <a:avLst/>
          </a:prstGeom>
        </p:spPr>
      </p:pic>
      <p:pic>
        <p:nvPicPr>
          <p:cNvPr id="11" name="Picture 10"/>
          <p:cNvPicPr>
            <a:picLocks noChangeAspect="1"/>
          </p:cNvPicPr>
          <p:nvPr/>
        </p:nvPicPr>
        <p:blipFill>
          <a:blip r:embed="rId2"/>
          <a:stretch>
            <a:fillRect/>
          </a:stretch>
        </p:blipFill>
        <p:spPr>
          <a:xfrm rot="5400000">
            <a:off x="10504018" y="70111"/>
            <a:ext cx="1853345" cy="1713124"/>
          </a:xfrm>
          <a:prstGeom prst="rect">
            <a:avLst/>
          </a:prstGeom>
        </p:spPr>
      </p:pic>
    </p:spTree>
    <p:extLst>
      <p:ext uri="{BB962C8B-B14F-4D97-AF65-F5344CB8AC3E}">
        <p14:creationId xmlns:p14="http://schemas.microsoft.com/office/powerpoint/2010/main" val="1407028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solidFill>
                <a:schemeClr val="tx1"/>
              </a:solidFill>
            </a:endParaRPr>
          </a:p>
        </p:txBody>
      </p:sp>
      <p:sp>
        <p:nvSpPr>
          <p:cNvPr id="7" name="TextBox 6"/>
          <p:cNvSpPr txBox="1"/>
          <p:nvPr/>
        </p:nvSpPr>
        <p:spPr>
          <a:xfrm>
            <a:off x="560675" y="1587096"/>
            <a:ext cx="5683827" cy="3139321"/>
          </a:xfrm>
          <a:prstGeom prst="rect">
            <a:avLst/>
          </a:prstGeom>
          <a:noFill/>
          <a:ln>
            <a:solidFill>
              <a:schemeClr val="bg1"/>
            </a:solidFill>
          </a:ln>
          <a:effectLst>
            <a:glow rad="101600">
              <a:schemeClr val="bg1">
                <a:alpha val="60000"/>
              </a:schemeClr>
            </a:glow>
          </a:effectLst>
        </p:spPr>
        <p:txBody>
          <a:bodyPr wrap="square" rtlCol="0">
            <a:spAutoFit/>
          </a:bodyPr>
          <a:lstStyle/>
          <a:p>
            <a:r>
              <a:rPr lang="hr-HR" dirty="0">
                <a:solidFill>
                  <a:schemeClr val="bg1"/>
                </a:solidFill>
              </a:rPr>
              <a:t>Simetrija se često opaža u prirodi i svakodnevnom životu. Na primjer, cvjetovi često imaju simetričan oblik kada se sagledavaju od gornje strane. Isto tako, mnogi arhitektonski dizajni uključuju simetrične elemente, poput simetrično postavljenih prozora i vrata u zgradama. Čak i geometrijske forme poput kruga su simetrične, sa svih točaka jednakim udaljenostima od središta. </a:t>
            </a:r>
          </a:p>
          <a:p>
            <a:endParaRPr lang="hr-HR" dirty="0">
              <a:solidFill>
                <a:schemeClr val="bg1"/>
              </a:solidFill>
            </a:endParaRPr>
          </a:p>
          <a:p>
            <a:r>
              <a:rPr lang="hr-HR" dirty="0">
                <a:solidFill>
                  <a:schemeClr val="bg1"/>
                </a:solidFill>
              </a:rPr>
              <a:t>U matematici je simetrija opisana preciznim definicijama. Simetrija je preslikavanje figure u ravnini ili prostoru koje ne mijenja izgled figure. </a:t>
            </a:r>
          </a:p>
        </p:txBody>
      </p:sp>
      <p:sp>
        <p:nvSpPr>
          <p:cNvPr id="10" name="TextBox 9"/>
          <p:cNvSpPr txBox="1"/>
          <p:nvPr/>
        </p:nvSpPr>
        <p:spPr>
          <a:xfrm>
            <a:off x="1424421" y="531938"/>
            <a:ext cx="4057649" cy="523220"/>
          </a:xfrm>
          <a:prstGeom prst="rect">
            <a:avLst/>
          </a:prstGeom>
          <a:noFill/>
          <a:effectLst>
            <a:glow rad="228600">
              <a:schemeClr val="accent4">
                <a:satMod val="175000"/>
                <a:alpha val="40000"/>
              </a:schemeClr>
            </a:glow>
          </a:effectLst>
        </p:spPr>
        <p:txBody>
          <a:bodyPr wrap="square" rtlCol="0">
            <a:spAutoFit/>
          </a:bodyPr>
          <a:lstStyle/>
          <a:p>
            <a:pPr algn="ctr"/>
            <a:r>
              <a:rPr lang="hr-HR" sz="2800" dirty="0">
                <a:ln w="0"/>
                <a:solidFill>
                  <a:schemeClr val="bg1"/>
                </a:solidFill>
                <a:effectLst>
                  <a:glow rad="228600">
                    <a:srgbClr val="FF0000">
                      <a:alpha val="40000"/>
                    </a:srgbClr>
                  </a:glow>
                  <a:outerShdw blurRad="38100" dist="25400" dir="5400000" algn="ctr" rotWithShape="0">
                    <a:srgbClr val="6E747A">
                      <a:alpha val="43000"/>
                    </a:srgbClr>
                  </a:outerShdw>
                </a:effectLst>
                <a:latin typeface="Goudy Old Style" panose="02020502050305020303" pitchFamily="18" charset="0"/>
              </a:rPr>
              <a:t>UVOD U SIMETRIJE</a:t>
            </a:r>
            <a:endParaRPr lang="hr-HR" sz="2800" b="1" dirty="0">
              <a:solidFill>
                <a:schemeClr val="bg1"/>
              </a:solidFill>
              <a:effectLst>
                <a:glow rad="228600">
                  <a:srgbClr val="FF0000">
                    <a:alpha val="40000"/>
                  </a:srgbClr>
                </a:glow>
                <a:outerShdw blurRad="38100" dist="25400" dir="5400000" algn="ctr" rotWithShape="0">
                  <a:srgbClr val="6E747A">
                    <a:alpha val="43000"/>
                  </a:srgbClr>
                </a:outerShdw>
              </a:effectLst>
              <a:latin typeface="Goudy Old Style" panose="02020502050305020303"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6490" y="0"/>
            <a:ext cx="5486400" cy="6858000"/>
          </a:xfrm>
          <a:prstGeom prst="rect">
            <a:avLst/>
          </a:prstGeom>
        </p:spPr>
      </p:pic>
    </p:spTree>
    <p:extLst>
      <p:ext uri="{BB962C8B-B14F-4D97-AF65-F5344CB8AC3E}">
        <p14:creationId xmlns:p14="http://schemas.microsoft.com/office/powerpoint/2010/main" val="3263559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p>
        </p:txBody>
      </p:sp>
      <p:sp>
        <p:nvSpPr>
          <p:cNvPr id="2" name="TextBox 1"/>
          <p:cNvSpPr txBox="1"/>
          <p:nvPr/>
        </p:nvSpPr>
        <p:spPr>
          <a:xfrm>
            <a:off x="5912425" y="1611419"/>
            <a:ext cx="4925291" cy="3970318"/>
          </a:xfrm>
          <a:prstGeom prst="rect">
            <a:avLst/>
          </a:prstGeom>
          <a:noFill/>
        </p:spPr>
        <p:txBody>
          <a:bodyPr wrap="square" rtlCol="0">
            <a:spAutoFit/>
          </a:bodyPr>
          <a:lstStyle/>
          <a:p>
            <a:r>
              <a:rPr lang="hr-HR" dirty="0">
                <a:solidFill>
                  <a:schemeClr val="bg1"/>
                </a:solidFill>
                <a:effectLst>
                  <a:glow rad="101600">
                    <a:schemeClr val="bg1">
                      <a:alpha val="60000"/>
                    </a:schemeClr>
                  </a:glow>
                </a:effectLst>
              </a:rPr>
              <a:t>U matematici postoje nekoliko vrsta simetrija, uključujući sljedeće:</a:t>
            </a:r>
          </a:p>
          <a:p>
            <a:endParaRPr lang="hr-HR" dirty="0">
              <a:solidFill>
                <a:schemeClr val="bg1"/>
              </a:solidFill>
            </a:endParaRPr>
          </a:p>
          <a:p>
            <a:pPr marL="285750" indent="-285750">
              <a:buFont typeface="Arial" panose="020B0604020202020204" pitchFamily="34" charset="0"/>
              <a:buChar char="•"/>
            </a:pPr>
            <a:r>
              <a:rPr lang="hr-HR" u="sng" dirty="0">
                <a:solidFill>
                  <a:schemeClr val="bg1">
                    <a:lumMod val="85000"/>
                  </a:schemeClr>
                </a:solidFill>
                <a:effectLst>
                  <a:glow rad="228600">
                    <a:schemeClr val="accent2">
                      <a:satMod val="175000"/>
                      <a:alpha val="40000"/>
                    </a:schemeClr>
                  </a:glow>
                </a:effectLst>
              </a:rPr>
              <a:t>Translacija</a:t>
            </a:r>
          </a:p>
          <a:p>
            <a:pPr marL="285750" indent="-285750">
              <a:buFont typeface="Arial" panose="020B0604020202020204" pitchFamily="34" charset="0"/>
              <a:buChar char="•"/>
            </a:pPr>
            <a:endParaRPr lang="hr-HR" u="sng" dirty="0">
              <a:solidFill>
                <a:schemeClr val="bg1">
                  <a:lumMod val="85000"/>
                </a:schemeClr>
              </a:solidFill>
              <a:effectLst>
                <a:glow rad="228600">
                  <a:schemeClr val="accent2">
                    <a:satMod val="175000"/>
                    <a:alpha val="40000"/>
                  </a:schemeClr>
                </a:glow>
              </a:effectLst>
            </a:endParaRPr>
          </a:p>
          <a:p>
            <a:pPr marL="285750" indent="-285750">
              <a:buFont typeface="Arial" panose="020B0604020202020204" pitchFamily="34" charset="0"/>
              <a:buChar char="•"/>
            </a:pPr>
            <a:r>
              <a:rPr lang="hr-HR" u="sng" dirty="0">
                <a:solidFill>
                  <a:schemeClr val="bg1">
                    <a:lumMod val="75000"/>
                  </a:schemeClr>
                </a:solidFill>
                <a:effectLst>
                  <a:glow rad="228600">
                    <a:schemeClr val="accent2">
                      <a:satMod val="175000"/>
                      <a:alpha val="40000"/>
                    </a:schemeClr>
                  </a:glow>
                </a:effectLst>
              </a:rPr>
              <a:t>Rotacija</a:t>
            </a:r>
          </a:p>
          <a:p>
            <a:pPr marL="285750" indent="-285750">
              <a:buFont typeface="Arial" panose="020B0604020202020204" pitchFamily="34" charset="0"/>
              <a:buChar char="•"/>
            </a:pPr>
            <a:endParaRPr lang="hr-HR" u="sng" dirty="0">
              <a:solidFill>
                <a:schemeClr val="bg1">
                  <a:lumMod val="75000"/>
                </a:schemeClr>
              </a:solidFill>
              <a:effectLst>
                <a:glow rad="228600">
                  <a:schemeClr val="accent2">
                    <a:satMod val="175000"/>
                    <a:alpha val="40000"/>
                  </a:schemeClr>
                </a:glow>
              </a:effectLst>
            </a:endParaRPr>
          </a:p>
          <a:p>
            <a:pPr marL="285750" indent="-285750">
              <a:buFont typeface="Arial" panose="020B0604020202020204" pitchFamily="34" charset="0"/>
              <a:buChar char="•"/>
            </a:pPr>
            <a:r>
              <a:rPr lang="hr-HR" u="sng" dirty="0">
                <a:solidFill>
                  <a:schemeClr val="bg1">
                    <a:lumMod val="75000"/>
                  </a:schemeClr>
                </a:solidFill>
                <a:effectLst>
                  <a:glow rad="228600">
                    <a:schemeClr val="accent2">
                      <a:satMod val="175000"/>
                      <a:alpha val="40000"/>
                    </a:schemeClr>
                  </a:glow>
                </a:effectLst>
              </a:rPr>
              <a:t>Refleksija</a:t>
            </a:r>
          </a:p>
          <a:p>
            <a:pPr marL="285750" indent="-285750">
              <a:buFont typeface="Arial" panose="020B0604020202020204" pitchFamily="34" charset="0"/>
              <a:buChar char="•"/>
            </a:pPr>
            <a:endParaRPr lang="hr-HR" dirty="0">
              <a:solidFill>
                <a:schemeClr val="bg1"/>
              </a:solidFill>
            </a:endParaRPr>
          </a:p>
          <a:p>
            <a:pPr marL="285750" indent="-285750">
              <a:buFont typeface="Arial" panose="020B0604020202020204" pitchFamily="34" charset="0"/>
              <a:buChar char="•"/>
            </a:pPr>
            <a:r>
              <a:rPr lang="hr-HR" u="sng" dirty="0">
                <a:solidFill>
                  <a:schemeClr val="bg1">
                    <a:lumMod val="75000"/>
                  </a:schemeClr>
                </a:solidFill>
                <a:effectLst>
                  <a:glow rad="228600">
                    <a:schemeClr val="accent2">
                      <a:satMod val="175000"/>
                      <a:alpha val="40000"/>
                    </a:schemeClr>
                  </a:glow>
                </a:effectLst>
              </a:rPr>
              <a:t>Dilatacija</a:t>
            </a:r>
          </a:p>
          <a:p>
            <a:pPr marL="285750" indent="-285750">
              <a:buFont typeface="Arial" panose="020B0604020202020204" pitchFamily="34" charset="0"/>
              <a:buChar char="•"/>
            </a:pPr>
            <a:endParaRPr lang="hr-HR" u="sng" dirty="0">
              <a:solidFill>
                <a:schemeClr val="bg1">
                  <a:lumMod val="75000"/>
                </a:schemeClr>
              </a:solidFill>
              <a:effectLst>
                <a:glow rad="228600">
                  <a:schemeClr val="accent2">
                    <a:satMod val="175000"/>
                    <a:alpha val="40000"/>
                  </a:schemeClr>
                </a:glow>
              </a:effectLst>
            </a:endParaRPr>
          </a:p>
          <a:p>
            <a:pPr marL="285750" indent="-285750">
              <a:buFont typeface="Arial" panose="020B0604020202020204" pitchFamily="34" charset="0"/>
              <a:buChar char="•"/>
            </a:pPr>
            <a:r>
              <a:rPr lang="hr-HR" u="sng" dirty="0">
                <a:solidFill>
                  <a:schemeClr val="bg1">
                    <a:lumMod val="75000"/>
                  </a:schemeClr>
                </a:solidFill>
                <a:effectLst>
                  <a:glow rad="228600">
                    <a:schemeClr val="accent2">
                      <a:satMod val="175000"/>
                      <a:alpha val="40000"/>
                    </a:schemeClr>
                  </a:glow>
                </a:effectLst>
              </a:rPr>
              <a:t>Ciklička i centralna simetrija</a:t>
            </a:r>
            <a:r>
              <a:rPr lang="hr-HR" dirty="0">
                <a:solidFill>
                  <a:schemeClr val="bg1"/>
                </a:solidFill>
              </a:rPr>
              <a:t> </a:t>
            </a:r>
          </a:p>
          <a:p>
            <a:pPr marL="285750" indent="-285750">
              <a:buFont typeface="Arial" panose="020B0604020202020204" pitchFamily="34" charset="0"/>
              <a:buChar char="•"/>
            </a:pPr>
            <a:endParaRPr lang="hr-HR" u="sng" dirty="0">
              <a:solidFill>
                <a:schemeClr val="bg1"/>
              </a:solidFill>
              <a:effectLst>
                <a:glow rad="228600">
                  <a:schemeClr val="accent2">
                    <a:satMod val="175000"/>
                    <a:alpha val="40000"/>
                  </a:schemeClr>
                </a:glow>
              </a:effectLst>
            </a:endParaRPr>
          </a:p>
          <a:p>
            <a:pPr marL="285750" indent="-285750">
              <a:buFont typeface="Arial" panose="020B0604020202020204" pitchFamily="34" charset="0"/>
              <a:buChar char="•"/>
            </a:pPr>
            <a:r>
              <a:rPr lang="hr-HR" u="sng" dirty="0">
                <a:solidFill>
                  <a:schemeClr val="bg1">
                    <a:lumMod val="85000"/>
                  </a:schemeClr>
                </a:solidFill>
                <a:effectLst>
                  <a:glow rad="228600">
                    <a:schemeClr val="accent2">
                      <a:satMod val="175000"/>
                      <a:alpha val="40000"/>
                    </a:schemeClr>
                  </a:glow>
                </a:effectLst>
              </a:rPr>
              <a:t>Kombinacija</a:t>
            </a:r>
            <a:endParaRPr lang="hr-HR" dirty="0">
              <a:solidFill>
                <a:schemeClr val="bg1"/>
              </a:solidFill>
            </a:endParaRPr>
          </a:p>
        </p:txBody>
      </p:sp>
      <p:sp>
        <p:nvSpPr>
          <p:cNvPr id="13" name="TextBox 12"/>
          <p:cNvSpPr txBox="1"/>
          <p:nvPr/>
        </p:nvSpPr>
        <p:spPr>
          <a:xfrm>
            <a:off x="1958685" y="2890391"/>
            <a:ext cx="1995055" cy="1077218"/>
          </a:xfrm>
          <a:prstGeom prst="rect">
            <a:avLst/>
          </a:prstGeom>
          <a:noFill/>
          <a:ln>
            <a:solidFill>
              <a:schemeClr val="bg1"/>
            </a:solidFill>
          </a:ln>
          <a:effectLst>
            <a:glow rad="101600">
              <a:schemeClr val="bg1">
                <a:lumMod val="75000"/>
                <a:alpha val="60000"/>
              </a:schemeClr>
            </a:glow>
          </a:effectLst>
        </p:spPr>
        <p:txBody>
          <a:bodyPr wrap="square" rtlCol="0">
            <a:spAutoFit/>
          </a:bodyPr>
          <a:lstStyle/>
          <a:p>
            <a:pPr algn="ctr"/>
            <a:r>
              <a:rPr lang="hr-HR" sz="3200" dirty="0">
                <a:solidFill>
                  <a:schemeClr val="bg1"/>
                </a:solidFill>
                <a:effectLst>
                  <a:glow rad="228600">
                    <a:srgbClr val="FF0000">
                      <a:alpha val="40000"/>
                    </a:srgbClr>
                  </a:glow>
                </a:effectLst>
              </a:rPr>
              <a:t>GRUPE SIMETRIJA</a:t>
            </a:r>
          </a:p>
        </p:txBody>
      </p:sp>
      <p:sp>
        <p:nvSpPr>
          <p:cNvPr id="14" name="TextBox 13"/>
          <p:cNvSpPr txBox="1"/>
          <p:nvPr/>
        </p:nvSpPr>
        <p:spPr>
          <a:xfrm>
            <a:off x="1381990" y="4104409"/>
            <a:ext cx="3647209" cy="1477328"/>
          </a:xfrm>
          <a:prstGeom prst="rect">
            <a:avLst/>
          </a:prstGeom>
          <a:noFill/>
        </p:spPr>
        <p:txBody>
          <a:bodyPr wrap="square" rtlCol="0">
            <a:spAutoFit/>
          </a:bodyPr>
          <a:lstStyle/>
          <a:p>
            <a:pPr algn="ctr"/>
            <a:r>
              <a:rPr lang="hr-HR" dirty="0">
                <a:solidFill>
                  <a:schemeClr val="accent1">
                    <a:lumMod val="20000"/>
                    <a:lumOff val="80000"/>
                  </a:schemeClr>
                </a:solidFill>
              </a:rPr>
              <a:t>Ove grupe simetrija su ključne za razumijevanje i opisivanje simetrije u mnogim disciplinama, kao što su matematika,geometrija, fizika, kemija i biologija.</a:t>
            </a:r>
          </a:p>
        </p:txBody>
      </p:sp>
    </p:spTree>
    <p:extLst>
      <p:ext uri="{BB962C8B-B14F-4D97-AF65-F5344CB8AC3E}">
        <p14:creationId xmlns:p14="http://schemas.microsoft.com/office/powerpoint/2010/main" val="1831245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solidFill>
                <a:schemeClr val="tx1"/>
              </a:solidFill>
            </a:endParaRPr>
          </a:p>
        </p:txBody>
      </p:sp>
      <p:sp>
        <p:nvSpPr>
          <p:cNvPr id="3" name="TextBox 2"/>
          <p:cNvSpPr txBox="1"/>
          <p:nvPr/>
        </p:nvSpPr>
        <p:spPr>
          <a:xfrm>
            <a:off x="7867649" y="818058"/>
            <a:ext cx="2763981" cy="646331"/>
          </a:xfrm>
          <a:prstGeom prst="rect">
            <a:avLst/>
          </a:prstGeom>
          <a:noFill/>
        </p:spPr>
        <p:txBody>
          <a:bodyPr wrap="square" rtlCol="0">
            <a:spAutoFit/>
          </a:bodyPr>
          <a:lstStyle/>
          <a:p>
            <a:r>
              <a:rPr lang="hr-HR" sz="3600" dirty="0">
                <a:solidFill>
                  <a:srgbClr val="FF0000"/>
                </a:solidFill>
                <a:effectLst>
                  <a:glow rad="101600">
                    <a:schemeClr val="bg1">
                      <a:alpha val="60000"/>
                    </a:schemeClr>
                  </a:glow>
                </a:effectLst>
              </a:rPr>
              <a:t>TRANSLACIJA</a:t>
            </a:r>
          </a:p>
        </p:txBody>
      </p:sp>
      <p:sp>
        <p:nvSpPr>
          <p:cNvPr id="6" name="TextBox 5"/>
          <p:cNvSpPr txBox="1"/>
          <p:nvPr/>
        </p:nvSpPr>
        <p:spPr>
          <a:xfrm>
            <a:off x="218208" y="474345"/>
            <a:ext cx="6089073" cy="5909310"/>
          </a:xfrm>
          <a:prstGeom prst="rect">
            <a:avLst/>
          </a:prstGeom>
          <a:noFill/>
          <a:ln>
            <a:solidFill>
              <a:schemeClr val="bg1"/>
            </a:solidFill>
          </a:ln>
          <a:effectLst>
            <a:glow rad="101600">
              <a:schemeClr val="bg1">
                <a:lumMod val="75000"/>
                <a:alpha val="60000"/>
              </a:schemeClr>
            </a:glow>
          </a:effectLst>
        </p:spPr>
        <p:txBody>
          <a:bodyPr wrap="square" rtlCol="0">
            <a:spAutoFit/>
          </a:bodyPr>
          <a:lstStyle/>
          <a:p>
            <a:r>
              <a:rPr lang="hr-HR" dirty="0">
                <a:solidFill>
                  <a:schemeClr val="bg1"/>
                </a:solidFill>
              </a:rPr>
              <a:t>Zamislite da imate jednostavan oblik kvadrata, koji se želite pomaknuti za jednu jedinicu udesno. Kvadrat će izgledati ovako:</a:t>
            </a:r>
          </a:p>
          <a:p>
            <a:endParaRPr lang="hr-HR" dirty="0">
              <a:solidFill>
                <a:schemeClr val="bg1"/>
              </a:solidFill>
            </a:endParaRPr>
          </a:p>
          <a:p>
            <a:r>
              <a:rPr lang="hr-HR" dirty="0">
                <a:solidFill>
                  <a:schemeClr val="bg1"/>
                </a:solidFill>
              </a:rPr>
              <a:t>[][][][][]</a:t>
            </a:r>
          </a:p>
          <a:p>
            <a:r>
              <a:rPr lang="hr-HR" dirty="0">
                <a:solidFill>
                  <a:schemeClr val="bg1"/>
                </a:solidFill>
              </a:rPr>
              <a:t>[][][][][]</a:t>
            </a:r>
          </a:p>
          <a:p>
            <a:r>
              <a:rPr lang="hr-HR" dirty="0">
                <a:solidFill>
                  <a:schemeClr val="bg1"/>
                </a:solidFill>
              </a:rPr>
              <a:t>[][X][X][]</a:t>
            </a:r>
          </a:p>
          <a:p>
            <a:r>
              <a:rPr lang="hr-HR" dirty="0">
                <a:solidFill>
                  <a:schemeClr val="bg1"/>
                </a:solidFill>
              </a:rPr>
              <a:t>[][][][][]</a:t>
            </a:r>
          </a:p>
          <a:p>
            <a:r>
              <a:rPr lang="hr-HR" dirty="0">
                <a:solidFill>
                  <a:schemeClr val="bg1"/>
                </a:solidFill>
              </a:rPr>
              <a:t>[][][][][]</a:t>
            </a:r>
          </a:p>
          <a:p>
            <a:endParaRPr lang="hr-HR" dirty="0">
              <a:solidFill>
                <a:schemeClr val="bg1"/>
              </a:solidFill>
            </a:endParaRPr>
          </a:p>
          <a:p>
            <a:r>
              <a:rPr lang="hr-HR" dirty="0">
                <a:solidFill>
                  <a:schemeClr val="bg1"/>
                </a:solidFill>
              </a:rPr>
              <a:t>Nakon što se pomakne za jednu jedinicu udesno, kvadrat će izgledati ovako:</a:t>
            </a:r>
          </a:p>
          <a:p>
            <a:r>
              <a:rPr lang="hr-HR" dirty="0">
                <a:solidFill>
                  <a:schemeClr val="bg1"/>
                </a:solidFill>
              </a:rPr>
              <a:t>[][][][][]</a:t>
            </a:r>
          </a:p>
          <a:p>
            <a:r>
              <a:rPr lang="hr-HR" dirty="0">
                <a:solidFill>
                  <a:schemeClr val="bg1"/>
                </a:solidFill>
              </a:rPr>
              <a:t>[][][][][]</a:t>
            </a:r>
          </a:p>
          <a:p>
            <a:r>
              <a:rPr lang="hr-HR" dirty="0">
                <a:solidFill>
                  <a:schemeClr val="bg1"/>
                </a:solidFill>
              </a:rPr>
              <a:t>[][][X][X]</a:t>
            </a:r>
          </a:p>
          <a:p>
            <a:r>
              <a:rPr lang="hr-HR" dirty="0">
                <a:solidFill>
                  <a:schemeClr val="bg1"/>
                </a:solidFill>
              </a:rPr>
              <a:t>[][][][][]</a:t>
            </a:r>
          </a:p>
          <a:p>
            <a:r>
              <a:rPr lang="hr-HR" dirty="0">
                <a:solidFill>
                  <a:schemeClr val="bg1"/>
                </a:solidFill>
              </a:rPr>
              <a:t>[][][][][]</a:t>
            </a:r>
          </a:p>
          <a:p>
            <a:r>
              <a:rPr lang="hr-HR" dirty="0">
                <a:solidFill>
                  <a:schemeClr val="bg1"/>
                </a:solidFill>
              </a:rPr>
              <a:t>Vidimo da se oblik kvadrata nije promijenio, iako se pomaknuo za jednu jedinicu udesno. To znači da kvadrat ima simetriju translacije - njegova oblika i veličina ostaju nepromijenjeni ako se pomakne za fiksnu razdaljinu u smjeru. </a:t>
            </a:r>
          </a:p>
        </p:txBody>
      </p:sp>
      <p:sp>
        <p:nvSpPr>
          <p:cNvPr id="7" name="TextBox 6"/>
          <p:cNvSpPr txBox="1"/>
          <p:nvPr/>
        </p:nvSpPr>
        <p:spPr>
          <a:xfrm>
            <a:off x="7057159" y="4656742"/>
            <a:ext cx="4384963" cy="1200329"/>
          </a:xfrm>
          <a:prstGeom prst="rect">
            <a:avLst/>
          </a:prstGeom>
          <a:noFill/>
          <a:ln>
            <a:solidFill>
              <a:schemeClr val="bg1"/>
            </a:solidFill>
          </a:ln>
        </p:spPr>
        <p:txBody>
          <a:bodyPr wrap="square" rtlCol="0">
            <a:spAutoFit/>
          </a:bodyPr>
          <a:lstStyle/>
          <a:p>
            <a:pPr marL="285750" indent="-285750">
              <a:buFont typeface="Arial" panose="020B0604020202020204" pitchFamily="34" charset="0"/>
              <a:buChar char="•"/>
            </a:pPr>
            <a:r>
              <a:rPr lang="hr-HR" dirty="0">
                <a:solidFill>
                  <a:schemeClr val="bg1"/>
                </a:solidFill>
              </a:rPr>
              <a:t>Primjer zadatka o translacijskoj simetriji: Nacrtajte krug i odredite njegovu translacijsku sliku kada se pomakne za vektor v = (2, 3).</a:t>
            </a:r>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67649" y="1766504"/>
            <a:ext cx="2911251" cy="2128301"/>
          </a:xfrm>
          <a:prstGeom prst="rect">
            <a:avLst/>
          </a:prstGeom>
        </p:spPr>
      </p:pic>
    </p:spTree>
    <p:extLst>
      <p:ext uri="{BB962C8B-B14F-4D97-AF65-F5344CB8AC3E}">
        <p14:creationId xmlns:p14="http://schemas.microsoft.com/office/powerpoint/2010/main" val="3651470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p>
        </p:txBody>
      </p:sp>
      <p:sp>
        <p:nvSpPr>
          <p:cNvPr id="5" name="TextBox 4"/>
          <p:cNvSpPr txBox="1"/>
          <p:nvPr/>
        </p:nvSpPr>
        <p:spPr>
          <a:xfrm>
            <a:off x="8350826" y="3127405"/>
            <a:ext cx="2545773" cy="769441"/>
          </a:xfrm>
          <a:prstGeom prst="rect">
            <a:avLst/>
          </a:prstGeom>
          <a:noFill/>
        </p:spPr>
        <p:txBody>
          <a:bodyPr wrap="square" rtlCol="0">
            <a:spAutoFit/>
          </a:bodyPr>
          <a:lstStyle/>
          <a:p>
            <a:r>
              <a:rPr lang="hr-HR" sz="4400" dirty="0">
                <a:solidFill>
                  <a:srgbClr val="FF0000"/>
                </a:solidFill>
                <a:effectLst>
                  <a:glow rad="228600">
                    <a:schemeClr val="bg1">
                      <a:alpha val="40000"/>
                    </a:schemeClr>
                  </a:glow>
                </a:effectLst>
              </a:rPr>
              <a:t>ROTACIJA</a:t>
            </a:r>
          </a:p>
        </p:txBody>
      </p:sp>
      <p:sp>
        <p:nvSpPr>
          <p:cNvPr id="7" name="TextBox 6"/>
          <p:cNvSpPr txBox="1"/>
          <p:nvPr/>
        </p:nvSpPr>
        <p:spPr>
          <a:xfrm>
            <a:off x="7486000" y="4168039"/>
            <a:ext cx="4083627" cy="923330"/>
          </a:xfrm>
          <a:prstGeom prst="rect">
            <a:avLst/>
          </a:prstGeom>
          <a:noFill/>
          <a:ln>
            <a:solidFill>
              <a:schemeClr val="bg1"/>
            </a:solidFill>
          </a:ln>
        </p:spPr>
        <p:txBody>
          <a:bodyPr wrap="square" rtlCol="0">
            <a:spAutoFit/>
          </a:bodyPr>
          <a:lstStyle/>
          <a:p>
            <a:pPr marL="285750" indent="-285750">
              <a:buFont typeface="Arial" panose="020B0604020202020204" pitchFamily="34" charset="0"/>
              <a:buChar char="•"/>
            </a:pPr>
            <a:r>
              <a:rPr lang="hr-HR" dirty="0">
                <a:solidFill>
                  <a:schemeClr val="bg1"/>
                </a:solidFill>
              </a:rPr>
              <a:t>Zamislite da imate jednostavan oblik poput kruga i tražite njegovu rotacijsku simetriju.</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t="13083" r="218"/>
          <a:stretch/>
        </p:blipFill>
        <p:spPr>
          <a:xfrm>
            <a:off x="494001" y="3715575"/>
            <a:ext cx="5844453" cy="2938976"/>
          </a:xfrm>
          <a:prstGeom prst="rect">
            <a:avLst/>
          </a:prstGeom>
          <a:solidFill>
            <a:schemeClr val="bg1">
              <a:lumMod val="50000"/>
            </a:schemeClr>
          </a:solidFill>
          <a:ln>
            <a:solidFill>
              <a:srgbClr val="FF9933"/>
            </a:solidFill>
          </a:ln>
        </p:spPr>
      </p:pic>
      <p:sp>
        <p:nvSpPr>
          <p:cNvPr id="9" name="TextBox 8"/>
          <p:cNvSpPr txBox="1"/>
          <p:nvPr/>
        </p:nvSpPr>
        <p:spPr>
          <a:xfrm>
            <a:off x="192665" y="372805"/>
            <a:ext cx="6712527" cy="3139321"/>
          </a:xfrm>
          <a:prstGeom prst="rect">
            <a:avLst/>
          </a:prstGeom>
          <a:noFill/>
          <a:ln>
            <a:solidFill>
              <a:schemeClr val="bg1"/>
            </a:solidFill>
          </a:ln>
          <a:effectLst>
            <a:glow rad="101600">
              <a:schemeClr val="bg1">
                <a:lumMod val="75000"/>
                <a:alpha val="60000"/>
              </a:schemeClr>
            </a:glow>
          </a:effectLst>
        </p:spPr>
        <p:txBody>
          <a:bodyPr wrap="square" rtlCol="0">
            <a:spAutoFit/>
          </a:bodyPr>
          <a:lstStyle/>
          <a:p>
            <a:r>
              <a:rPr lang="hr-HR" dirty="0">
                <a:solidFill>
                  <a:schemeClr val="bg1"/>
                </a:solidFill>
              </a:rPr>
              <a:t>Objekt koji se okreće u određenom smjeru oko točke i potpuno je sličan izvornom objektu poznat je kao objekt sa rotacijskom simetrijom. Kada se geometrijski oblik okrene i oblik je identičan izvoru, zna se da posjeduje rotacijsku simetriju, također poznatu kao radialnu simetriju. Geometrijski oblici kao što su kvadrati, rombovi, krugovi itd. pokazuju rotacijsku simetriju. Također vidimo rotacijsku simetriju u svakodnevnom životu, kao što su ispušni ventilatori, vjetrenjače itd. </a:t>
            </a:r>
          </a:p>
          <a:p>
            <a:endParaRPr lang="hr-HR" dirty="0">
              <a:solidFill>
                <a:schemeClr val="bg1"/>
              </a:solidFill>
            </a:endParaRPr>
          </a:p>
          <a:p>
            <a:r>
              <a:rPr lang="hr-HR" dirty="0">
                <a:solidFill>
                  <a:schemeClr val="bg1"/>
                </a:solidFill>
              </a:rPr>
              <a:t>Ispod je primjer rotacijske simetrije prikazane zvijezdom. Ukoliko se zvijezda okrene oko točke P, izgleda slično sa svih strana.</a:t>
            </a:r>
          </a:p>
        </p:txBody>
      </p:sp>
    </p:spTree>
    <p:extLst>
      <p:ext uri="{BB962C8B-B14F-4D97-AF65-F5344CB8AC3E}">
        <p14:creationId xmlns:p14="http://schemas.microsoft.com/office/powerpoint/2010/main" val="1901931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5156"/>
            <a:ext cx="12192000" cy="700823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p>
        </p:txBody>
      </p:sp>
      <p:sp>
        <p:nvSpPr>
          <p:cNvPr id="5" name="TextBox 4"/>
          <p:cNvSpPr txBox="1"/>
          <p:nvPr/>
        </p:nvSpPr>
        <p:spPr>
          <a:xfrm>
            <a:off x="2564822" y="1779076"/>
            <a:ext cx="2410691" cy="646331"/>
          </a:xfrm>
          <a:prstGeom prst="rect">
            <a:avLst/>
          </a:prstGeom>
          <a:noFill/>
        </p:spPr>
        <p:txBody>
          <a:bodyPr wrap="square" rtlCol="0">
            <a:spAutoFit/>
          </a:bodyPr>
          <a:lstStyle/>
          <a:p>
            <a:r>
              <a:rPr lang="hr-HR" sz="3600" dirty="0">
                <a:solidFill>
                  <a:srgbClr val="C00000"/>
                </a:solidFill>
                <a:effectLst>
                  <a:glow rad="101600">
                    <a:schemeClr val="bg1">
                      <a:alpha val="40000"/>
                    </a:schemeClr>
                  </a:glow>
                </a:effectLst>
              </a:rPr>
              <a:t>REFLEKSIJA</a:t>
            </a:r>
          </a:p>
        </p:txBody>
      </p:sp>
      <p:sp>
        <p:nvSpPr>
          <p:cNvPr id="6" name="TextBox 5"/>
          <p:cNvSpPr txBox="1"/>
          <p:nvPr/>
        </p:nvSpPr>
        <p:spPr>
          <a:xfrm>
            <a:off x="2564822" y="3034777"/>
            <a:ext cx="2389909" cy="1754326"/>
          </a:xfrm>
          <a:prstGeom prst="rect">
            <a:avLst/>
          </a:prstGeom>
          <a:noFill/>
          <a:ln>
            <a:solidFill>
              <a:schemeClr val="bg1">
                <a:lumMod val="65000"/>
              </a:schemeClr>
            </a:solidFill>
          </a:ln>
          <a:effectLst>
            <a:glow rad="101600">
              <a:schemeClr val="bg1">
                <a:lumMod val="95000"/>
                <a:alpha val="60000"/>
              </a:schemeClr>
            </a:glow>
          </a:effectLst>
        </p:spPr>
        <p:txBody>
          <a:bodyPr wrap="square" rtlCol="0">
            <a:spAutoFit/>
          </a:bodyPr>
          <a:lstStyle/>
          <a:p>
            <a:pPr marL="285750" indent="-285750">
              <a:buFont typeface="Arial" panose="020B0604020202020204" pitchFamily="34" charset="0"/>
              <a:buChar char="•"/>
            </a:pPr>
            <a:r>
              <a:rPr lang="hr-HR" dirty="0">
                <a:solidFill>
                  <a:schemeClr val="bg1"/>
                </a:solidFill>
              </a:rPr>
              <a:t>Zamislite da imate jednostavan oblik poput kvadrata i tražite njegovu refleksijsku simetriju preko y osi.</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84687" y="503755"/>
            <a:ext cx="2924175" cy="1562100"/>
          </a:xfrm>
          <a:prstGeom prst="rect">
            <a:avLst/>
          </a:prstGeom>
          <a:ln>
            <a:solidFill>
              <a:srgbClr val="FF99FF"/>
            </a:solidFill>
          </a:ln>
        </p:spPr>
      </p:pic>
      <p:sp>
        <p:nvSpPr>
          <p:cNvPr id="10" name="TextBox 9"/>
          <p:cNvSpPr txBox="1"/>
          <p:nvPr/>
        </p:nvSpPr>
        <p:spPr>
          <a:xfrm>
            <a:off x="6264634" y="2425407"/>
            <a:ext cx="5164282" cy="3139321"/>
          </a:xfrm>
          <a:prstGeom prst="rect">
            <a:avLst/>
          </a:prstGeom>
          <a:noFill/>
          <a:ln>
            <a:solidFill>
              <a:schemeClr val="bg1">
                <a:lumMod val="75000"/>
              </a:schemeClr>
            </a:solidFill>
          </a:ln>
          <a:effectLst>
            <a:glow rad="101600">
              <a:schemeClr val="bg1">
                <a:lumMod val="75000"/>
                <a:alpha val="60000"/>
              </a:schemeClr>
            </a:glow>
          </a:effectLst>
        </p:spPr>
        <p:txBody>
          <a:bodyPr wrap="square" rtlCol="0">
            <a:spAutoFit/>
          </a:bodyPr>
          <a:lstStyle/>
          <a:p>
            <a:r>
              <a:rPr lang="hr-HR" dirty="0">
                <a:solidFill>
                  <a:schemeClr val="bg1"/>
                </a:solidFill>
              </a:rPr>
              <a:t>Refleksija simetrije leptira u matematici znači stvaranje slike objekta kroz ravninu simetrije koja se reflektira u odnosu na taj objekt. To znači da svaka točka na objektu biva preslikana na suprotnu stranu ravnine simetrije, tako da je raspored sličan izvornom objektu, ali je okrenut u suprotnom smjeru. U slučaju leptira, to bi značilo da bi se nacrtao leptir, a zatim bi se nacrtala ravnina simetrije kroz njega i preslikale bi se točke na leptira na suprotnu stranu. To bi rezultiralo slikom leptira koja bi bila okrenuta u suprotnom smjeru od originala.</a:t>
            </a:r>
          </a:p>
        </p:txBody>
      </p:sp>
    </p:spTree>
    <p:extLst>
      <p:ext uri="{BB962C8B-B14F-4D97-AF65-F5344CB8AC3E}">
        <p14:creationId xmlns:p14="http://schemas.microsoft.com/office/powerpoint/2010/main" val="599469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6951518"/>
          </a:xfrm>
          <a:prstGeom prst="rect">
            <a:avLst/>
          </a:prstGeom>
          <a:effectLst>
            <a:glow rad="228600">
              <a:schemeClr val="accent2">
                <a:satMod val="175000"/>
                <a:alpha val="40000"/>
              </a:schemeClr>
            </a:glo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a:p>
        </p:txBody>
      </p:sp>
      <p:sp>
        <p:nvSpPr>
          <p:cNvPr id="5" name="TextBox 4"/>
          <p:cNvSpPr txBox="1"/>
          <p:nvPr/>
        </p:nvSpPr>
        <p:spPr>
          <a:xfrm>
            <a:off x="5540085" y="278079"/>
            <a:ext cx="2005445" cy="523220"/>
          </a:xfrm>
          <a:prstGeom prst="rect">
            <a:avLst/>
          </a:prstGeom>
          <a:noFill/>
        </p:spPr>
        <p:txBody>
          <a:bodyPr wrap="square" rtlCol="0">
            <a:spAutoFit/>
          </a:bodyPr>
          <a:lstStyle/>
          <a:p>
            <a:r>
              <a:rPr lang="hr-HR" sz="2800" dirty="0">
                <a:solidFill>
                  <a:srgbClr val="C00000"/>
                </a:solidFill>
                <a:effectLst>
                  <a:glow rad="228600">
                    <a:schemeClr val="bg1">
                      <a:alpha val="40000"/>
                    </a:schemeClr>
                  </a:glow>
                </a:effectLst>
              </a:rPr>
              <a:t>DILATACIJA</a:t>
            </a:r>
          </a:p>
        </p:txBody>
      </p:sp>
      <p:sp>
        <p:nvSpPr>
          <p:cNvPr id="6" name="TextBox 5"/>
          <p:cNvSpPr txBox="1"/>
          <p:nvPr/>
        </p:nvSpPr>
        <p:spPr>
          <a:xfrm>
            <a:off x="1423555" y="1133553"/>
            <a:ext cx="4765962" cy="3970318"/>
          </a:xfrm>
          <a:prstGeom prst="rect">
            <a:avLst/>
          </a:prstGeom>
          <a:noFill/>
          <a:ln>
            <a:solidFill>
              <a:schemeClr val="bg1">
                <a:lumMod val="75000"/>
              </a:schemeClr>
            </a:solidFill>
          </a:ln>
          <a:effectLst>
            <a:glow rad="228600">
              <a:schemeClr val="bg1">
                <a:lumMod val="85000"/>
                <a:alpha val="40000"/>
              </a:schemeClr>
            </a:glow>
          </a:effectLst>
        </p:spPr>
        <p:txBody>
          <a:bodyPr wrap="square" rtlCol="0">
            <a:spAutoFit/>
          </a:bodyPr>
          <a:lstStyle/>
          <a:p>
            <a:r>
              <a:rPr lang="pl-PL" dirty="0">
                <a:solidFill>
                  <a:schemeClr val="bg1"/>
                </a:solidFill>
              </a:rPr>
              <a:t>Nacrtajte jednostavan oblik, na primjer, kvadrat:</a:t>
            </a:r>
          </a:p>
          <a:p>
            <a:r>
              <a:rPr lang="pl-PL" dirty="0">
                <a:solidFill>
                  <a:schemeClr val="bg1"/>
                </a:solidFill>
              </a:rPr>
              <a:t>________</a:t>
            </a:r>
          </a:p>
          <a:p>
            <a:r>
              <a:rPr lang="pl-PL" dirty="0">
                <a:solidFill>
                  <a:schemeClr val="bg1"/>
                </a:solidFill>
              </a:rPr>
              <a:t>|             |</a:t>
            </a:r>
          </a:p>
          <a:p>
            <a:r>
              <a:rPr lang="pl-PL" dirty="0">
                <a:solidFill>
                  <a:schemeClr val="bg1"/>
                </a:solidFill>
              </a:rPr>
              <a:t>|             |</a:t>
            </a:r>
          </a:p>
          <a:p>
            <a:r>
              <a:rPr lang="pl-PL" dirty="0">
                <a:solidFill>
                  <a:schemeClr val="bg1"/>
                </a:solidFill>
              </a:rPr>
              <a:t>|______|</a:t>
            </a:r>
          </a:p>
          <a:p>
            <a:endParaRPr lang="pl-PL" dirty="0">
              <a:solidFill>
                <a:schemeClr val="bg1"/>
              </a:solidFill>
            </a:endParaRPr>
          </a:p>
          <a:p>
            <a:r>
              <a:rPr lang="hr-HR" dirty="0">
                <a:solidFill>
                  <a:schemeClr val="bg1"/>
                </a:solidFill>
              </a:rPr>
              <a:t>Odredite centar dilatacije i faktor skaliranja, na primjer, centar u (0,0) i faktor skaliranja 2:</a:t>
            </a:r>
          </a:p>
          <a:p>
            <a:endParaRPr lang="hr-HR" dirty="0">
              <a:solidFill>
                <a:schemeClr val="bg1"/>
              </a:solidFill>
            </a:endParaRPr>
          </a:p>
          <a:p>
            <a:r>
              <a:rPr lang="hr-HR" dirty="0">
                <a:solidFill>
                  <a:schemeClr val="bg1"/>
                </a:solidFill>
              </a:rPr>
              <a:t>Originalni Kvadrat:</a:t>
            </a:r>
          </a:p>
          <a:p>
            <a:r>
              <a:rPr lang="hr-HR" dirty="0">
                <a:solidFill>
                  <a:schemeClr val="bg1"/>
                </a:solidFill>
              </a:rPr>
              <a:t>________</a:t>
            </a:r>
          </a:p>
          <a:p>
            <a:r>
              <a:rPr lang="hr-HR" dirty="0">
                <a:solidFill>
                  <a:schemeClr val="bg1"/>
                </a:solidFill>
              </a:rPr>
              <a:t>|             |</a:t>
            </a:r>
          </a:p>
          <a:p>
            <a:r>
              <a:rPr lang="hr-HR" dirty="0">
                <a:solidFill>
                  <a:schemeClr val="bg1"/>
                </a:solidFill>
              </a:rPr>
              <a:t>|             |</a:t>
            </a:r>
          </a:p>
          <a:p>
            <a:r>
              <a:rPr lang="hr-HR" dirty="0">
                <a:solidFill>
                  <a:schemeClr val="bg1"/>
                </a:solidFill>
              </a:rPr>
              <a:t>|______|</a:t>
            </a:r>
          </a:p>
        </p:txBody>
      </p:sp>
      <p:sp>
        <p:nvSpPr>
          <p:cNvPr id="7" name="TextBox 6"/>
          <p:cNvSpPr txBox="1"/>
          <p:nvPr/>
        </p:nvSpPr>
        <p:spPr>
          <a:xfrm>
            <a:off x="6189517" y="1133553"/>
            <a:ext cx="5330537" cy="3970318"/>
          </a:xfrm>
          <a:prstGeom prst="rect">
            <a:avLst/>
          </a:prstGeom>
          <a:noFill/>
          <a:ln>
            <a:solidFill>
              <a:schemeClr val="bg1">
                <a:lumMod val="95000"/>
              </a:schemeClr>
            </a:solidFill>
          </a:ln>
          <a:effectLst>
            <a:glow rad="228600">
              <a:schemeClr val="bg1">
                <a:lumMod val="85000"/>
                <a:alpha val="40000"/>
              </a:schemeClr>
            </a:glow>
          </a:effectLst>
        </p:spPr>
        <p:txBody>
          <a:bodyPr wrap="square" rtlCol="0">
            <a:spAutoFit/>
          </a:bodyPr>
          <a:lstStyle/>
          <a:p>
            <a:r>
              <a:rPr lang="hr-HR" dirty="0">
                <a:solidFill>
                  <a:schemeClr val="bg1"/>
                </a:solidFill>
              </a:rPr>
              <a:t>kako se oblik mijenja nakon dilatacije, crtajući njegovu sliku:</a:t>
            </a:r>
          </a:p>
          <a:p>
            <a:r>
              <a:rPr lang="hr-HR" dirty="0">
                <a:solidFill>
                  <a:schemeClr val="bg1"/>
                </a:solidFill>
              </a:rPr>
              <a:t>Skalirani Kvadrat:</a:t>
            </a:r>
          </a:p>
          <a:p>
            <a:r>
              <a:rPr lang="hr-HR" dirty="0">
                <a:solidFill>
                  <a:schemeClr val="bg1"/>
                </a:solidFill>
              </a:rPr>
              <a:t>__________</a:t>
            </a:r>
          </a:p>
          <a:p>
            <a:r>
              <a:rPr lang="hr-HR" dirty="0">
                <a:solidFill>
                  <a:schemeClr val="bg1"/>
                </a:solidFill>
              </a:rPr>
              <a:t>|                  |</a:t>
            </a:r>
          </a:p>
          <a:p>
            <a:r>
              <a:rPr lang="hr-HR" dirty="0">
                <a:solidFill>
                  <a:schemeClr val="bg1"/>
                </a:solidFill>
              </a:rPr>
              <a:t>|                  |</a:t>
            </a:r>
          </a:p>
          <a:p>
            <a:r>
              <a:rPr lang="hr-HR" dirty="0">
                <a:solidFill>
                  <a:schemeClr val="bg1"/>
                </a:solidFill>
              </a:rPr>
              <a:t>|________ |</a:t>
            </a:r>
          </a:p>
          <a:p>
            <a:endParaRPr lang="hr-HR" dirty="0">
              <a:solidFill>
                <a:schemeClr val="bg1"/>
              </a:solidFill>
            </a:endParaRPr>
          </a:p>
          <a:p>
            <a:endParaRPr lang="hr-HR" dirty="0">
              <a:solidFill>
                <a:schemeClr val="bg1"/>
              </a:solidFill>
            </a:endParaRPr>
          </a:p>
          <a:p>
            <a:endParaRPr lang="hr-HR" dirty="0">
              <a:solidFill>
                <a:schemeClr val="bg1"/>
              </a:solidFill>
            </a:endParaRPr>
          </a:p>
          <a:p>
            <a:r>
              <a:rPr lang="hr-HR" dirty="0">
                <a:solidFill>
                  <a:schemeClr val="bg1"/>
                </a:solidFill>
              </a:rPr>
              <a:t>Ova ilustracija prikazuje kako se oblik mijenja uz pomoć dilatacijske simetrije, dok se njegova orijentacija ne mijenja.</a:t>
            </a:r>
          </a:p>
          <a:p>
            <a:endParaRPr lang="hr-HR" dirty="0">
              <a:solidFill>
                <a:schemeClr val="bg1"/>
              </a:solidFill>
            </a:endParaRPr>
          </a:p>
        </p:txBody>
      </p:sp>
      <p:sp>
        <p:nvSpPr>
          <p:cNvPr id="13" name="TextBox 12"/>
          <p:cNvSpPr txBox="1"/>
          <p:nvPr/>
        </p:nvSpPr>
        <p:spPr>
          <a:xfrm>
            <a:off x="3550227" y="5436125"/>
            <a:ext cx="5091546" cy="923330"/>
          </a:xfrm>
          <a:prstGeom prst="rect">
            <a:avLst/>
          </a:prstGeom>
          <a:noFill/>
          <a:ln>
            <a:solidFill>
              <a:schemeClr val="bg1">
                <a:lumMod val="95000"/>
              </a:schemeClr>
            </a:solidFill>
          </a:ln>
          <a:effectLst/>
        </p:spPr>
        <p:txBody>
          <a:bodyPr wrap="square" rtlCol="0">
            <a:spAutoFit/>
          </a:bodyPr>
          <a:lstStyle/>
          <a:p>
            <a:pPr marL="285750" indent="-285750">
              <a:buFont typeface="Arial" panose="020B0604020202020204" pitchFamily="34" charset="0"/>
              <a:buChar char="•"/>
            </a:pPr>
            <a:r>
              <a:rPr lang="hr-HR" dirty="0">
                <a:solidFill>
                  <a:schemeClr val="bg1"/>
                </a:solidFill>
              </a:rPr>
              <a:t>Zamislite da imate jednostavan oblik poput kruga i tražite njegovu dilatacijsku simetriju koristeći faktor skaliranja 2.</a:t>
            </a:r>
          </a:p>
        </p:txBody>
      </p:sp>
    </p:spTree>
    <p:extLst>
      <p:ext uri="{BB962C8B-B14F-4D97-AF65-F5344CB8AC3E}">
        <p14:creationId xmlns:p14="http://schemas.microsoft.com/office/powerpoint/2010/main" val="3810243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2736" y="0"/>
            <a:ext cx="12264736" cy="684348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hr-HR"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9848" y="1571900"/>
            <a:ext cx="3465370" cy="2413366"/>
          </a:xfrm>
          <a:prstGeom prst="rect">
            <a:avLst/>
          </a:prstGeom>
        </p:spPr>
      </p:pic>
      <p:sp>
        <p:nvSpPr>
          <p:cNvPr id="12" name="TextBox 11"/>
          <p:cNvSpPr txBox="1"/>
          <p:nvPr/>
        </p:nvSpPr>
        <p:spPr>
          <a:xfrm>
            <a:off x="459795" y="4169359"/>
            <a:ext cx="5165476" cy="2308324"/>
          </a:xfrm>
          <a:prstGeom prst="rect">
            <a:avLst/>
          </a:prstGeom>
          <a:noFill/>
          <a:ln>
            <a:solidFill>
              <a:schemeClr val="bg1"/>
            </a:solidFill>
          </a:ln>
          <a:effectLst>
            <a:glow rad="228600">
              <a:schemeClr val="bg1">
                <a:lumMod val="75000"/>
                <a:alpha val="40000"/>
              </a:schemeClr>
            </a:glow>
          </a:effectLst>
        </p:spPr>
        <p:txBody>
          <a:bodyPr wrap="square" rtlCol="0">
            <a:spAutoFit/>
          </a:bodyPr>
          <a:lstStyle/>
          <a:p>
            <a:r>
              <a:rPr lang="hr-HR" dirty="0">
                <a:solidFill>
                  <a:schemeClr val="bg1"/>
                </a:solidFill>
              </a:rPr>
              <a:t>Rotacija s šalicama označava rotaciju neke figure oko svoje osi simetrije. Ova rotacija može biti za kut od 360 stupnjeva i figura će se vratiti u isti oblik kao i prije rotacije. Kod primjene rotacije s šalicama, središte rotacije se smatra središtem šalice, a rotacija se izvodi kretanjem figure u smjeru kazaljke na satu. Ukupni kut rotacije određuje se u odnosu na početno položaj figure.</a:t>
            </a:r>
          </a:p>
        </p:txBody>
      </p:sp>
      <p:sp>
        <p:nvSpPr>
          <p:cNvPr id="14" name="TextBox 13"/>
          <p:cNvSpPr txBox="1"/>
          <p:nvPr/>
        </p:nvSpPr>
        <p:spPr>
          <a:xfrm>
            <a:off x="1639760" y="1143310"/>
            <a:ext cx="3241964" cy="369332"/>
          </a:xfrm>
          <a:prstGeom prst="rect">
            <a:avLst/>
          </a:prstGeom>
          <a:noFill/>
        </p:spPr>
        <p:txBody>
          <a:bodyPr wrap="square" rtlCol="0">
            <a:spAutoFit/>
          </a:bodyPr>
          <a:lstStyle/>
          <a:p>
            <a:r>
              <a:rPr lang="hr-HR" u="sng" dirty="0">
                <a:solidFill>
                  <a:schemeClr val="bg1"/>
                </a:solidFill>
              </a:rPr>
              <a:t>Primjer centralne simetrije</a:t>
            </a:r>
            <a:r>
              <a:rPr lang="hr-HR" dirty="0">
                <a:solidFill>
                  <a:schemeClr val="bg1"/>
                </a:solidFill>
              </a:rPr>
              <a:t>:</a:t>
            </a: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3744" y="1543420"/>
            <a:ext cx="3522518" cy="2594824"/>
          </a:xfrm>
          <a:prstGeom prst="rect">
            <a:avLst/>
          </a:prstGeom>
        </p:spPr>
      </p:pic>
      <p:sp>
        <p:nvSpPr>
          <p:cNvPr id="17" name="TextBox 16"/>
          <p:cNvSpPr txBox="1"/>
          <p:nvPr/>
        </p:nvSpPr>
        <p:spPr>
          <a:xfrm>
            <a:off x="7651605" y="1060323"/>
            <a:ext cx="2586796" cy="369332"/>
          </a:xfrm>
          <a:prstGeom prst="rect">
            <a:avLst/>
          </a:prstGeom>
          <a:noFill/>
        </p:spPr>
        <p:txBody>
          <a:bodyPr wrap="square" rtlCol="0">
            <a:spAutoFit/>
          </a:bodyPr>
          <a:lstStyle/>
          <a:p>
            <a:r>
              <a:rPr lang="hr-HR" u="sng" dirty="0">
                <a:solidFill>
                  <a:schemeClr val="bg1"/>
                </a:solidFill>
              </a:rPr>
              <a:t>Primjer cikličke simetrije</a:t>
            </a:r>
          </a:p>
        </p:txBody>
      </p:sp>
      <p:sp>
        <p:nvSpPr>
          <p:cNvPr id="18" name="TextBox 17"/>
          <p:cNvSpPr txBox="1"/>
          <p:nvPr/>
        </p:nvSpPr>
        <p:spPr>
          <a:xfrm>
            <a:off x="6253758" y="4365774"/>
            <a:ext cx="5382491" cy="1477328"/>
          </a:xfrm>
          <a:prstGeom prst="rect">
            <a:avLst/>
          </a:prstGeom>
          <a:noFill/>
          <a:ln>
            <a:solidFill>
              <a:schemeClr val="bg1"/>
            </a:solidFill>
          </a:ln>
          <a:effectLst>
            <a:glow rad="139700">
              <a:schemeClr val="bg1">
                <a:lumMod val="75000"/>
                <a:alpha val="40000"/>
              </a:schemeClr>
            </a:glow>
          </a:effectLst>
        </p:spPr>
        <p:txBody>
          <a:bodyPr wrap="square" rtlCol="0">
            <a:spAutoFit/>
          </a:bodyPr>
          <a:lstStyle/>
          <a:p>
            <a:r>
              <a:rPr lang="hr-HR" dirty="0">
                <a:solidFill>
                  <a:schemeClr val="bg1"/>
                </a:solidFill>
              </a:rPr>
              <a:t>Ciklička simetrija se javlja kad se dio objekta može kopirati oko osi i stvoriti cijeli objekt. Primjer je lopatica ventilatora ili turbine.</a:t>
            </a:r>
            <a:r>
              <a:rPr lang="hr-HR" dirty="0"/>
              <a:t> </a:t>
            </a:r>
            <a:r>
              <a:rPr lang="hr-HR" dirty="0">
                <a:solidFill>
                  <a:schemeClr val="bg1"/>
                </a:solidFill>
              </a:rPr>
              <a:t>Istaknuti dio, uključujući opterećenje, može se kopirati 7 puta oko osi O kako bi se stvorio cjelokupni model.</a:t>
            </a:r>
          </a:p>
        </p:txBody>
      </p:sp>
      <p:sp>
        <p:nvSpPr>
          <p:cNvPr id="20" name="TextBox 19"/>
          <p:cNvSpPr txBox="1"/>
          <p:nvPr/>
        </p:nvSpPr>
        <p:spPr>
          <a:xfrm>
            <a:off x="2848840" y="250759"/>
            <a:ext cx="6567055" cy="861774"/>
          </a:xfrm>
          <a:prstGeom prst="rect">
            <a:avLst/>
          </a:prstGeom>
          <a:noFill/>
        </p:spPr>
        <p:txBody>
          <a:bodyPr wrap="square" rtlCol="0">
            <a:spAutoFit/>
          </a:bodyPr>
          <a:lstStyle/>
          <a:p>
            <a:r>
              <a:rPr lang="hr-HR" sz="3200" dirty="0">
                <a:solidFill>
                  <a:schemeClr val="bg1"/>
                </a:solidFill>
                <a:effectLst>
                  <a:glow rad="228600">
                    <a:srgbClr val="FF0000">
                      <a:alpha val="40000"/>
                    </a:srgbClr>
                  </a:glow>
                </a:effectLst>
              </a:rPr>
              <a:t>CIKLIČKA I CENTRALNA SIMETRIJA</a:t>
            </a:r>
          </a:p>
          <a:p>
            <a:endParaRPr lang="hr-HR" dirty="0"/>
          </a:p>
        </p:txBody>
      </p:sp>
    </p:spTree>
    <p:extLst>
      <p:ext uri="{BB962C8B-B14F-4D97-AF65-F5344CB8AC3E}">
        <p14:creationId xmlns:p14="http://schemas.microsoft.com/office/powerpoint/2010/main" val="6664197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1913</TotalTime>
  <Words>1231</Words>
  <Application>Microsoft Office PowerPoint</Application>
  <PresentationFormat>Widescreen</PresentationFormat>
  <Paragraphs>117</Paragraphs>
  <Slides>15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Goudy Old Style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moiramonika</dc:creator>
  <cp:lastModifiedBy>o k</cp:lastModifiedBy>
  <cp:revision>57</cp:revision>
  <dcterms:created xsi:type="dcterms:W3CDTF">2023-02-05T14:02:14Z</dcterms:created>
  <dcterms:modified xsi:type="dcterms:W3CDTF">2023-02-14T19:59:17Z</dcterms:modified>
</cp:coreProperties>
</file>

<file path=docProps/thumbnail.jpeg>
</file>